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314" r:id="rId2"/>
    <p:sldId id="270" r:id="rId3"/>
    <p:sldId id="351" r:id="rId4"/>
    <p:sldId id="276" r:id="rId5"/>
    <p:sldId id="352" r:id="rId6"/>
    <p:sldId id="341" r:id="rId7"/>
    <p:sldId id="346" r:id="rId8"/>
    <p:sldId id="267" r:id="rId9"/>
    <p:sldId id="347" r:id="rId10"/>
    <p:sldId id="305" r:id="rId11"/>
    <p:sldId id="281" r:id="rId12"/>
    <p:sldId id="326" r:id="rId13"/>
    <p:sldId id="329" r:id="rId14"/>
    <p:sldId id="350" r:id="rId15"/>
    <p:sldId id="340" r:id="rId16"/>
    <p:sldId id="343" r:id="rId17"/>
    <p:sldId id="339" r:id="rId18"/>
    <p:sldId id="338" r:id="rId19"/>
    <p:sldId id="348" r:id="rId20"/>
    <p:sldId id="306" r:id="rId21"/>
    <p:sldId id="274" r:id="rId22"/>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DEAF"/>
    <a:srgbClr val="F24326"/>
    <a:srgbClr val="F56851"/>
    <a:srgbClr val="009999"/>
    <a:srgbClr val="00C9C4"/>
    <a:srgbClr val="F2F2F2"/>
    <a:srgbClr val="F141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81818" autoAdjust="0"/>
  </p:normalViewPr>
  <p:slideViewPr>
    <p:cSldViewPr snapToGrid="0">
      <p:cViewPr varScale="1">
        <p:scale>
          <a:sx n="91" d="100"/>
          <a:sy n="91" d="100"/>
        </p:scale>
        <p:origin x="1211" y="43"/>
      </p:cViewPr>
      <p:guideLst/>
    </p:cSldViewPr>
  </p:slideViewPr>
  <p:notesTextViewPr>
    <p:cViewPr>
      <p:scale>
        <a:sx n="1" d="1"/>
        <a:sy n="1" d="1"/>
      </p:scale>
      <p:origin x="0" y="0"/>
    </p:cViewPr>
  </p:notesTextViewPr>
  <p:notesViewPr>
    <p:cSldViewPr snapToGrid="0">
      <p:cViewPr varScale="1">
        <p:scale>
          <a:sx n="84" d="100"/>
          <a:sy n="84" d="100"/>
        </p:scale>
        <p:origin x="3837"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C96CFC-6884-4CCA-B1C8-7C8C3484BA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7E552249-467F-4136-B2B1-D2484E4E47E1}"/>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CF09AC2-FE88-49D0-BBE4-6DD0FC4EF3A7}" type="datetimeFigureOut">
              <a:rPr lang="en-US" smtClean="0"/>
              <a:t>12/16/2017</a:t>
            </a:fld>
            <a:endParaRPr lang="en-US"/>
          </a:p>
        </p:txBody>
      </p:sp>
      <p:sp>
        <p:nvSpPr>
          <p:cNvPr id="4" name="Footer Placeholder 3">
            <a:extLst>
              <a:ext uri="{FF2B5EF4-FFF2-40B4-BE49-F238E27FC236}">
                <a16:creationId xmlns:a16="http://schemas.microsoft.com/office/drawing/2014/main" id="{2913C2D4-141C-42C1-A431-812F909CF29F}"/>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EBCA9A-1E2C-4F63-8247-2C4916E5F021}"/>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3E2EC15-428D-4394-94D1-D38107851599}" type="slidenum">
              <a:rPr lang="en-US" smtClean="0"/>
              <a:t>‹#›</a:t>
            </a:fld>
            <a:endParaRPr lang="en-US"/>
          </a:p>
        </p:txBody>
      </p:sp>
    </p:spTree>
    <p:extLst>
      <p:ext uri="{BB962C8B-B14F-4D97-AF65-F5344CB8AC3E}">
        <p14:creationId xmlns:p14="http://schemas.microsoft.com/office/powerpoint/2010/main" val="38627816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A71B6BE-4A91-4E14-A4AF-9FCA2EFBB5A4}" type="datetimeFigureOut">
              <a:rPr lang="en-US" smtClean="0"/>
              <a:t>12/16/2017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B9462B0-C4F1-4AE9-9B42-7ECAC35EDB31}" type="slidenum">
              <a:rPr lang="en-US" smtClean="0"/>
              <a:t>‹#›</a:t>
            </a:fld>
            <a:endParaRPr lang="en-US"/>
          </a:p>
        </p:txBody>
      </p:sp>
    </p:spTree>
    <p:extLst>
      <p:ext uri="{BB962C8B-B14F-4D97-AF65-F5344CB8AC3E}">
        <p14:creationId xmlns:p14="http://schemas.microsoft.com/office/powerpoint/2010/main" val="338757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 1. Summary of probiotic trial information and sequencing data for all three trials.</a:t>
            </a:r>
          </a:p>
        </p:txBody>
      </p:sp>
      <p:sp>
        <p:nvSpPr>
          <p:cNvPr id="4" name="Slide Number Placeholder 3"/>
          <p:cNvSpPr>
            <a:spLocks noGrp="1"/>
          </p:cNvSpPr>
          <p:nvPr>
            <p:ph type="sldNum" sz="quarter" idx="10"/>
          </p:nvPr>
        </p:nvSpPr>
        <p:spPr/>
        <p:txBody>
          <a:bodyPr/>
          <a:lstStyle/>
          <a:p>
            <a:fld id="{0B9462B0-C4F1-4AE9-9B42-7ECAC35EDB31}" type="slidenum">
              <a:rPr lang="en-US" smtClean="0"/>
              <a:t>1</a:t>
            </a:fld>
            <a:endParaRPr lang="en-US"/>
          </a:p>
        </p:txBody>
      </p:sp>
    </p:spTree>
    <p:extLst>
      <p:ext uri="{BB962C8B-B14F-4D97-AF65-F5344CB8AC3E}">
        <p14:creationId xmlns:p14="http://schemas.microsoft.com/office/powerpoint/2010/main" val="895375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7. Total </a:t>
            </a:r>
            <a:r>
              <a:rPr lang="en-US" i="1" dirty="0"/>
              <a:t>Vibrio</a:t>
            </a:r>
            <a:r>
              <a:rPr lang="en-US" i="0" dirty="0"/>
              <a:t> read abundance (bottom, bar graph) and Simpson’s Index of Diversity (top, boxplots n=3) in all samples types on Days 1/5 and 12 from Trial 1. </a:t>
            </a:r>
            <a:r>
              <a:rPr lang="en-US" dirty="0"/>
              <a:t>Total </a:t>
            </a:r>
            <a:r>
              <a:rPr lang="en-US" i="1" dirty="0"/>
              <a:t>Vibrio</a:t>
            </a:r>
            <a:r>
              <a:rPr lang="en-US" dirty="0"/>
              <a:t> reads are the most diverse in the tank biofilms (swab), and most abundant in the oyster and swab samples on Day 5. </a:t>
            </a:r>
          </a:p>
        </p:txBody>
      </p:sp>
      <p:sp>
        <p:nvSpPr>
          <p:cNvPr id="4" name="Slide Number Placeholder 3"/>
          <p:cNvSpPr>
            <a:spLocks noGrp="1"/>
          </p:cNvSpPr>
          <p:nvPr>
            <p:ph type="sldNum" sz="quarter" idx="10"/>
          </p:nvPr>
        </p:nvSpPr>
        <p:spPr/>
        <p:txBody>
          <a:bodyPr/>
          <a:lstStyle/>
          <a:p>
            <a:fld id="{0B9462B0-C4F1-4AE9-9B42-7ECAC35EDB31}" type="slidenum">
              <a:rPr lang="en-US" smtClean="0"/>
              <a:t>10</a:t>
            </a:fld>
            <a:endParaRPr lang="en-US"/>
          </a:p>
        </p:txBody>
      </p:sp>
    </p:spTree>
    <p:extLst>
      <p:ext uri="{BB962C8B-B14F-4D97-AF65-F5344CB8AC3E}">
        <p14:creationId xmlns:p14="http://schemas.microsoft.com/office/powerpoint/2010/main" val="3355349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8. </a:t>
            </a:r>
            <a:r>
              <a:rPr lang="en-US" i="1" dirty="0"/>
              <a:t>Vibrio </a:t>
            </a:r>
            <a:r>
              <a:rPr lang="en-US" i="0" dirty="0"/>
              <a:t>spp. </a:t>
            </a:r>
            <a:r>
              <a:rPr lang="en-US" i="0" dirty="0" err="1"/>
              <a:t>oligotypes</a:t>
            </a:r>
            <a:r>
              <a:rPr lang="en-US" i="0" dirty="0"/>
              <a:t> in Treatment (T) and Control (CON) water samples on Days 5, 8, and 12 from Trial 3. These 8 </a:t>
            </a:r>
            <a:r>
              <a:rPr lang="en-US" i="0" dirty="0" err="1"/>
              <a:t>oligotypes</a:t>
            </a:r>
            <a:r>
              <a:rPr lang="en-US" i="0" dirty="0"/>
              <a:t> were generated from changes in positions 23 and 37 in a total of 1727 sequences. </a:t>
            </a:r>
            <a:r>
              <a:rPr lang="en-US" i="1" dirty="0"/>
              <a:t>Vibrio</a:t>
            </a:r>
            <a:r>
              <a:rPr lang="en-US" i="0" dirty="0"/>
              <a:t> </a:t>
            </a:r>
            <a:r>
              <a:rPr lang="en-US" i="0" dirty="0" err="1"/>
              <a:t>oligotypes</a:t>
            </a:r>
            <a:r>
              <a:rPr lang="en-US" i="0" dirty="0"/>
              <a:t> show </a:t>
            </a:r>
            <a:r>
              <a:rPr lang="en-US" dirty="0"/>
              <a:t>differences in succession of species over time between control and treatment rearing water.</a:t>
            </a:r>
            <a:endParaRPr lang="en-US" dirty="0">
              <a:latin typeface="Calibri" panose="020F0502020204030204" pitchFamily="34" charset="0"/>
            </a:endParaRPr>
          </a:p>
          <a:p>
            <a:endParaRPr lang="en-US" dirty="0">
              <a:latin typeface="Calibri" panose="020F0502020204030204" pitchFamily="34" charset="0"/>
            </a:endParaRPr>
          </a:p>
          <a:p>
            <a:pPr defTabSz="931774" fontAlgn="t">
              <a:spcAft>
                <a:spcPts val="611"/>
              </a:spcAft>
            </a:pPr>
            <a:r>
              <a:rPr lang="en-US" dirty="0">
                <a:latin typeface="Calibri" panose="020F0502020204030204" pitchFamily="34" charset="0"/>
              </a:rPr>
              <a:t>GenBank: KX425011.1 - VIRULENT</a:t>
            </a:r>
          </a:p>
          <a:p>
            <a:pPr defTabSz="931774" fontAlgn="t">
              <a:spcAft>
                <a:spcPts val="611"/>
              </a:spcAft>
            </a:pPr>
            <a:r>
              <a:rPr lang="en-US" dirty="0">
                <a:solidFill>
                  <a:prstClr val="black"/>
                </a:solidFill>
                <a:latin typeface="Calibri" panose="020F0502020204030204" pitchFamily="34" charset="0"/>
              </a:rPr>
              <a:t>GenBank: LN832936.1 - PATHOGENIC IN CLAMS</a:t>
            </a:r>
          </a:p>
          <a:p>
            <a:pPr defTabSz="931774" fontAlgn="t">
              <a:spcAft>
                <a:spcPts val="611"/>
              </a:spcAft>
            </a:pPr>
            <a:r>
              <a:rPr lang="en-US" dirty="0">
                <a:solidFill>
                  <a:prstClr val="black"/>
                </a:solidFill>
                <a:latin typeface="Calibri" panose="020F0502020204030204" pitchFamily="34" charset="0"/>
              </a:rPr>
              <a:t>GenBank: LT221239.1 - ADAPTIVE FUNCTIONS</a:t>
            </a:r>
          </a:p>
        </p:txBody>
      </p:sp>
      <p:sp>
        <p:nvSpPr>
          <p:cNvPr id="4" name="Slide Number Placeholder 3"/>
          <p:cNvSpPr>
            <a:spLocks noGrp="1"/>
          </p:cNvSpPr>
          <p:nvPr>
            <p:ph type="sldNum" sz="quarter" idx="10"/>
          </p:nvPr>
        </p:nvSpPr>
        <p:spPr/>
        <p:txBody>
          <a:bodyPr/>
          <a:lstStyle/>
          <a:p>
            <a:fld id="{0B9462B0-C4F1-4AE9-9B42-7ECAC35EDB31}" type="slidenum">
              <a:rPr lang="en-US" smtClean="0"/>
              <a:t>11</a:t>
            </a:fld>
            <a:endParaRPr lang="en-US"/>
          </a:p>
        </p:txBody>
      </p:sp>
    </p:spTree>
    <p:extLst>
      <p:ext uri="{BB962C8B-B14F-4D97-AF65-F5344CB8AC3E}">
        <p14:creationId xmlns:p14="http://schemas.microsoft.com/office/powerpoint/2010/main" val="34024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9. Co-occurrence network analysis using Bray-Curtis dissimilarity metric (max distance =0.4, Order level) for all water samples (n=18) in Trial 3. Taxa that change in the same way share an edge; nodes that have edges occur in the same proportions and in the same samples. Darker blue nodes indicate taxa that occurs in the Control significantly more than Treated water samples. White nodes have equal occurrence in treated and control water samples. Darker red nodes indicated taxa that occurs in the Treated significantly more than Control water samples. </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12</a:t>
            </a:fld>
            <a:endParaRPr lang="en-US"/>
          </a:p>
        </p:txBody>
      </p:sp>
    </p:spTree>
    <p:extLst>
      <p:ext uri="{BB962C8B-B14F-4D97-AF65-F5344CB8AC3E}">
        <p14:creationId xmlns:p14="http://schemas.microsoft.com/office/powerpoint/2010/main" val="2258098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Figure 9 inset/zoom.</a:t>
            </a:r>
          </a:p>
        </p:txBody>
      </p:sp>
      <p:sp>
        <p:nvSpPr>
          <p:cNvPr id="4" name="Slide Number Placeholder 3"/>
          <p:cNvSpPr>
            <a:spLocks noGrp="1"/>
          </p:cNvSpPr>
          <p:nvPr>
            <p:ph type="sldNum" sz="quarter" idx="10"/>
          </p:nvPr>
        </p:nvSpPr>
        <p:spPr/>
        <p:txBody>
          <a:bodyPr/>
          <a:lstStyle/>
          <a:p>
            <a:fld id="{0B9462B0-C4F1-4AE9-9B42-7ECAC35EDB31}" type="slidenum">
              <a:rPr lang="en-US" smtClean="0"/>
              <a:t>13</a:t>
            </a:fld>
            <a:endParaRPr lang="en-US"/>
          </a:p>
        </p:txBody>
      </p:sp>
    </p:spTree>
    <p:extLst>
      <p:ext uri="{BB962C8B-B14F-4D97-AF65-F5344CB8AC3E}">
        <p14:creationId xmlns:p14="http://schemas.microsoft.com/office/powerpoint/2010/main" val="4075883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S1. Percent survival data in all Trials.</a:t>
            </a:r>
          </a:p>
        </p:txBody>
      </p:sp>
      <p:sp>
        <p:nvSpPr>
          <p:cNvPr id="4" name="Slide Number Placeholder 3"/>
          <p:cNvSpPr>
            <a:spLocks noGrp="1"/>
          </p:cNvSpPr>
          <p:nvPr>
            <p:ph type="sldNum" sz="quarter" idx="10"/>
          </p:nvPr>
        </p:nvSpPr>
        <p:spPr/>
        <p:txBody>
          <a:bodyPr/>
          <a:lstStyle/>
          <a:p>
            <a:fld id="{0B9462B0-C4F1-4AE9-9B42-7ECAC35EDB31}" type="slidenum">
              <a:rPr lang="en-US" smtClean="0"/>
              <a:t>15</a:t>
            </a:fld>
            <a:endParaRPr lang="en-US"/>
          </a:p>
        </p:txBody>
      </p:sp>
    </p:spTree>
    <p:extLst>
      <p:ext uri="{BB962C8B-B14F-4D97-AF65-F5344CB8AC3E}">
        <p14:creationId xmlns:p14="http://schemas.microsoft.com/office/powerpoint/2010/main" val="4193661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S2. Percent abundance in water samples by Order shows small changes in the same system. Total abundance of reads is shown in the bar graph.</a:t>
            </a:r>
          </a:p>
          <a:p>
            <a:endParaRPr lang="en-US" dirty="0"/>
          </a:p>
          <a:p>
            <a:r>
              <a:rPr lang="en-US" dirty="0"/>
              <a:t>Supplementary</a:t>
            </a:r>
          </a:p>
        </p:txBody>
      </p:sp>
      <p:sp>
        <p:nvSpPr>
          <p:cNvPr id="4" name="Slide Number Placeholder 3"/>
          <p:cNvSpPr>
            <a:spLocks noGrp="1"/>
          </p:cNvSpPr>
          <p:nvPr>
            <p:ph type="sldNum" sz="quarter" idx="10"/>
          </p:nvPr>
        </p:nvSpPr>
        <p:spPr/>
        <p:txBody>
          <a:bodyPr/>
          <a:lstStyle/>
          <a:p>
            <a:fld id="{0B9462B0-C4F1-4AE9-9B42-7ECAC35EDB31}" type="slidenum">
              <a:rPr lang="en-US" smtClean="0"/>
              <a:t>16</a:t>
            </a:fld>
            <a:endParaRPr lang="en-US"/>
          </a:p>
        </p:txBody>
      </p:sp>
    </p:spTree>
    <p:extLst>
      <p:ext uri="{BB962C8B-B14F-4D97-AF65-F5344CB8AC3E}">
        <p14:creationId xmlns:p14="http://schemas.microsoft.com/office/powerpoint/2010/main" val="2536098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Figure S3a. The relative abundances of the 20 most abundant orders in oyster, swab, and water samples from Trial 1. </a:t>
            </a:r>
          </a:p>
          <a:p>
            <a:pPr defTabSz="931774">
              <a:defRPr/>
            </a:pPr>
            <a:r>
              <a:rPr lang="en-US" dirty="0"/>
              <a:t>1275 x 602</a:t>
            </a:r>
          </a:p>
        </p:txBody>
      </p:sp>
      <p:sp>
        <p:nvSpPr>
          <p:cNvPr id="4" name="Slide Number Placeholder 3"/>
          <p:cNvSpPr>
            <a:spLocks noGrp="1"/>
          </p:cNvSpPr>
          <p:nvPr>
            <p:ph type="sldNum" sz="quarter" idx="10"/>
          </p:nvPr>
        </p:nvSpPr>
        <p:spPr/>
        <p:txBody>
          <a:bodyPr/>
          <a:lstStyle/>
          <a:p>
            <a:fld id="{0B9462B0-C4F1-4AE9-9B42-7ECAC35EDB31}" type="slidenum">
              <a:rPr lang="en-US" smtClean="0"/>
              <a:t>17</a:t>
            </a:fld>
            <a:endParaRPr lang="en-US"/>
          </a:p>
        </p:txBody>
      </p:sp>
    </p:spTree>
    <p:extLst>
      <p:ext uri="{BB962C8B-B14F-4D97-AF65-F5344CB8AC3E}">
        <p14:creationId xmlns:p14="http://schemas.microsoft.com/office/powerpoint/2010/main" val="3357865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Figure S3b. The relative abundances of the 20 most abundant orders in oyster, swab, and water samples from Trial 2. </a:t>
            </a:r>
          </a:p>
          <a:p>
            <a:pPr defTabSz="931774">
              <a:defRPr/>
            </a:pPr>
            <a:r>
              <a:rPr lang="en-US" dirty="0"/>
              <a:t>Supplementary</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18</a:t>
            </a:fld>
            <a:endParaRPr lang="en-US"/>
          </a:p>
        </p:txBody>
      </p:sp>
    </p:spTree>
    <p:extLst>
      <p:ext uri="{BB962C8B-B14F-4D97-AF65-F5344CB8AC3E}">
        <p14:creationId xmlns:p14="http://schemas.microsoft.com/office/powerpoint/2010/main" val="177596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S4. NMDS plots calculated using Bray-Curtis beta-diversity (k=2) at the Order level for water samples by treatment in Trials 1 (a), 2 (b), and 3 (c). The treatment group is indicated by colors (Control=light blue dashed, Probiotic treatment=dark red dotted) and sampling timepoints are indicated by symbols. The lines show the 95% confidence interval. The water community is not significantly different according to treatment.</a:t>
            </a:r>
          </a:p>
        </p:txBody>
      </p:sp>
      <p:sp>
        <p:nvSpPr>
          <p:cNvPr id="4" name="Slide Number Placeholder 3"/>
          <p:cNvSpPr>
            <a:spLocks noGrp="1"/>
          </p:cNvSpPr>
          <p:nvPr>
            <p:ph type="sldNum" sz="quarter" idx="10"/>
          </p:nvPr>
        </p:nvSpPr>
        <p:spPr/>
        <p:txBody>
          <a:bodyPr/>
          <a:lstStyle/>
          <a:p>
            <a:fld id="{0B9462B0-C4F1-4AE9-9B42-7ECAC35EDB31}" type="slidenum">
              <a:rPr lang="en-US" smtClean="0"/>
              <a:t>19</a:t>
            </a:fld>
            <a:endParaRPr lang="en-US"/>
          </a:p>
        </p:txBody>
      </p:sp>
    </p:spTree>
    <p:extLst>
      <p:ext uri="{BB962C8B-B14F-4D97-AF65-F5344CB8AC3E}">
        <p14:creationId xmlns:p14="http://schemas.microsoft.com/office/powerpoint/2010/main" val="22936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S5. The total abundance and structure of </a:t>
            </a:r>
            <a:r>
              <a:rPr lang="en-US" i="1" dirty="0"/>
              <a:t>Vibrio </a:t>
            </a:r>
            <a:r>
              <a:rPr lang="en-US" i="0" dirty="0"/>
              <a:t>reads in all three trials. </a:t>
            </a:r>
            <a:r>
              <a:rPr lang="en-US" dirty="0"/>
              <a:t>The structure of total </a:t>
            </a:r>
            <a:r>
              <a:rPr lang="en-US" i="1" dirty="0"/>
              <a:t>Vibrio</a:t>
            </a:r>
            <a:r>
              <a:rPr lang="en-US" dirty="0"/>
              <a:t> counts in the rearing water is different between Trials and changes over time.</a:t>
            </a:r>
          </a:p>
          <a:p>
            <a:r>
              <a:rPr lang="en-US" dirty="0"/>
              <a:t>Supplementary??</a:t>
            </a:r>
          </a:p>
        </p:txBody>
      </p:sp>
      <p:sp>
        <p:nvSpPr>
          <p:cNvPr id="4" name="Slide Number Placeholder 3"/>
          <p:cNvSpPr>
            <a:spLocks noGrp="1"/>
          </p:cNvSpPr>
          <p:nvPr>
            <p:ph type="sldNum" sz="quarter" idx="10"/>
          </p:nvPr>
        </p:nvSpPr>
        <p:spPr/>
        <p:txBody>
          <a:bodyPr/>
          <a:lstStyle/>
          <a:p>
            <a:fld id="{0B9462B0-C4F1-4AE9-9B42-7ECAC35EDB31}" type="slidenum">
              <a:rPr lang="en-US" smtClean="0"/>
              <a:t>20</a:t>
            </a:fld>
            <a:endParaRPr lang="en-US"/>
          </a:p>
        </p:txBody>
      </p:sp>
    </p:spTree>
    <p:extLst>
      <p:ext uri="{BB962C8B-B14F-4D97-AF65-F5344CB8AC3E}">
        <p14:creationId xmlns:p14="http://schemas.microsoft.com/office/powerpoint/2010/main" val="2445666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Percent abundances of known phyla in water samples from all 3 Trials based on 16S rDNA amplicon sequencing data. The total abundance of sequencing reads is shown in the bar graph. The 9 dominant phyla include Acidobacteria, Actinobacteria, Bacteroidetes, Cyanobacteria, </a:t>
            </a:r>
            <a:r>
              <a:rPr lang="en-US" dirty="0" err="1"/>
              <a:t>Deferribacteres</a:t>
            </a:r>
            <a:r>
              <a:rPr lang="en-US" dirty="0"/>
              <a:t>, Firmicutes, </a:t>
            </a:r>
            <a:r>
              <a:rPr lang="en-US" dirty="0" err="1"/>
              <a:t>Lentisphaerae</a:t>
            </a:r>
            <a:r>
              <a:rPr lang="en-US" dirty="0"/>
              <a:t>, Planctomycetes, and Proteobacteria.</a:t>
            </a:r>
          </a:p>
          <a:p>
            <a:endParaRPr lang="en-US" dirty="0"/>
          </a:p>
          <a:p>
            <a:r>
              <a:rPr lang="en-US" dirty="0"/>
              <a:t>Decrease in </a:t>
            </a:r>
            <a:r>
              <a:rPr lang="en-US" dirty="0" err="1"/>
              <a:t>Bacteriodetes</a:t>
            </a:r>
            <a:endParaRPr lang="en-US" dirty="0"/>
          </a:p>
          <a:p>
            <a:r>
              <a:rPr lang="en-US" dirty="0"/>
              <a:t>Increase in </a:t>
            </a:r>
            <a:r>
              <a:rPr lang="en-US" dirty="0" err="1"/>
              <a:t>Acinobacteria</a:t>
            </a:r>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2</a:t>
            </a:fld>
            <a:endParaRPr lang="en-US"/>
          </a:p>
        </p:txBody>
      </p:sp>
    </p:spTree>
    <p:extLst>
      <p:ext uri="{BB962C8B-B14F-4D97-AF65-F5344CB8AC3E}">
        <p14:creationId xmlns:p14="http://schemas.microsoft.com/office/powerpoint/2010/main" val="411237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S6. The structure of total </a:t>
            </a:r>
            <a:r>
              <a:rPr lang="en-US" i="1" dirty="0" err="1"/>
              <a:t>Vibrios</a:t>
            </a:r>
            <a:r>
              <a:rPr lang="en-US" dirty="0"/>
              <a:t> is different based on the sample type and time point in Trial 1.</a:t>
            </a:r>
          </a:p>
        </p:txBody>
      </p:sp>
      <p:sp>
        <p:nvSpPr>
          <p:cNvPr id="4" name="Slide Number Placeholder 3"/>
          <p:cNvSpPr>
            <a:spLocks noGrp="1"/>
          </p:cNvSpPr>
          <p:nvPr>
            <p:ph type="sldNum" sz="quarter" idx="10"/>
          </p:nvPr>
        </p:nvSpPr>
        <p:spPr/>
        <p:txBody>
          <a:bodyPr/>
          <a:lstStyle/>
          <a:p>
            <a:fld id="{0B9462B0-C4F1-4AE9-9B42-7ECAC35EDB31}" type="slidenum">
              <a:rPr lang="en-US" smtClean="0"/>
              <a:t>21</a:t>
            </a:fld>
            <a:endParaRPr lang="en-US"/>
          </a:p>
        </p:txBody>
      </p:sp>
    </p:spTree>
    <p:extLst>
      <p:ext uri="{BB962C8B-B14F-4D97-AF65-F5344CB8AC3E}">
        <p14:creationId xmlns:p14="http://schemas.microsoft.com/office/powerpoint/2010/main" val="1361213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Decrease in </a:t>
            </a:r>
            <a:r>
              <a:rPr lang="en-US" dirty="0" err="1"/>
              <a:t>Bacteriodetes</a:t>
            </a:r>
            <a:endParaRPr lang="en-US" dirty="0"/>
          </a:p>
          <a:p>
            <a:r>
              <a:rPr lang="en-US" dirty="0"/>
              <a:t>Increase in </a:t>
            </a:r>
            <a:r>
              <a:rPr lang="en-US" dirty="0" err="1"/>
              <a:t>Acinobacteria</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1344x486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1344x240</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3</a:t>
            </a:fld>
            <a:endParaRPr lang="en-US"/>
          </a:p>
        </p:txBody>
      </p:sp>
    </p:spTree>
    <p:extLst>
      <p:ext uri="{BB962C8B-B14F-4D97-AF65-F5344CB8AC3E}">
        <p14:creationId xmlns:p14="http://schemas.microsoft.com/office/powerpoint/2010/main" val="220100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2. Simpson’s index of diversity of bacterial communities in all water samples in all 3 trials. No significant differences were found over time or between treatments, due to high variation in the replicate tanks.</a:t>
            </a:r>
          </a:p>
          <a:p>
            <a:r>
              <a:rPr lang="en-US" dirty="0"/>
              <a:t>903 x 475</a:t>
            </a:r>
          </a:p>
        </p:txBody>
      </p:sp>
      <p:sp>
        <p:nvSpPr>
          <p:cNvPr id="4" name="Slide Number Placeholder 3"/>
          <p:cNvSpPr>
            <a:spLocks noGrp="1"/>
          </p:cNvSpPr>
          <p:nvPr>
            <p:ph type="sldNum" sz="quarter" idx="10"/>
          </p:nvPr>
        </p:nvSpPr>
        <p:spPr/>
        <p:txBody>
          <a:bodyPr/>
          <a:lstStyle/>
          <a:p>
            <a:fld id="{0B9462B0-C4F1-4AE9-9B42-7ECAC35EDB31}" type="slidenum">
              <a:rPr lang="en-US" smtClean="0"/>
              <a:t>4</a:t>
            </a:fld>
            <a:endParaRPr lang="en-US"/>
          </a:p>
        </p:txBody>
      </p:sp>
    </p:spTree>
    <p:extLst>
      <p:ext uri="{BB962C8B-B14F-4D97-AF65-F5344CB8AC3E}">
        <p14:creationId xmlns:p14="http://schemas.microsoft.com/office/powerpoint/2010/main" val="778099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NMDS plots calculated using Bray-Curtis beta-diversity (k=2) at the Order level by sample type for Trials 1 (a) and 2 (b). The different types of samples are indicated by colors (Oyster=dashed red, Swab=</a:t>
            </a:r>
            <a:r>
              <a:rPr lang="en-US" dirty="0" err="1"/>
              <a:t>dashdot</a:t>
            </a:r>
            <a:r>
              <a:rPr lang="en-US" dirty="0"/>
              <a:t> green, Water=dotted blue) and the days are indicated by symbols (Timepoint 1=circle, Timepoint 2=triangle). The lines show the 95% confidence interval. The water and swab communities are significantly distinct from each other in both trials.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 NMDS plots calculated using Bray-Curtis beta-diversity (k=2) at the Order level for water samples by day in Trials 1 (a), 2 (b), and 3 (c). The sampling timepoints are indicated by colors (1=</a:t>
            </a:r>
            <a:r>
              <a:rPr lang="en-US" dirty="0" err="1"/>
              <a:t>longdash</a:t>
            </a:r>
            <a:r>
              <a:rPr lang="en-US" dirty="0"/>
              <a:t> yellow, 5=</a:t>
            </a:r>
            <a:r>
              <a:rPr lang="en-US" dirty="0" err="1"/>
              <a:t>shortdash</a:t>
            </a:r>
            <a:r>
              <a:rPr lang="en-US" dirty="0"/>
              <a:t> red, 8=</a:t>
            </a:r>
            <a:r>
              <a:rPr lang="en-US" dirty="0" err="1"/>
              <a:t>dashdot</a:t>
            </a:r>
            <a:r>
              <a:rPr lang="en-US" dirty="0"/>
              <a:t> purple, 9=solid green, 12=dotted blue) and the treatment group is indicated by symbols (Control=circle, Probiotic treatment=triangle). The lines show the 95% confidence interval. The water community is significantly different between timepoints.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S3. NMDS plots calculated using Bray-Curtis beta-diversity (k=2) at the Order level for water samples by treatment in Trials 1 (a), 2 (b), and 3 (c). The treatment group is indicated by colors (Control=light blue dashed, Probiotic treatment=dark red dotted) and sampling timepoints are indicated by symbols. The lines show the 95% confidence interval. The water community is not significantly different according to treatment.</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5</a:t>
            </a:fld>
            <a:endParaRPr lang="en-US"/>
          </a:p>
        </p:txBody>
      </p:sp>
    </p:spTree>
    <p:extLst>
      <p:ext uri="{BB962C8B-B14F-4D97-AF65-F5344CB8AC3E}">
        <p14:creationId xmlns:p14="http://schemas.microsoft.com/office/powerpoint/2010/main" val="3252247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 NMDS plots calculated using Bray-Curtis beta-diversity (k=2) at the Order level by sample type for Trials 1 (a) and 2 (b). The different types of samples are indicated by colors (Oyster=dashed red, Swab=</a:t>
            </a:r>
            <a:r>
              <a:rPr lang="en-US" dirty="0" err="1"/>
              <a:t>dashdot</a:t>
            </a:r>
            <a:r>
              <a:rPr lang="en-US" dirty="0"/>
              <a:t> green, Water=dotted blue) and the days are indicated by symbols (Timepoint 1=circle, Timepoint 2=triangle). The lines show the 95% confidence interval. The water and swab communities are significantly distinct from each other in both trials.</a:t>
            </a:r>
          </a:p>
        </p:txBody>
      </p:sp>
      <p:sp>
        <p:nvSpPr>
          <p:cNvPr id="4" name="Slide Number Placeholder 3"/>
          <p:cNvSpPr>
            <a:spLocks noGrp="1"/>
          </p:cNvSpPr>
          <p:nvPr>
            <p:ph type="sldNum" sz="quarter" idx="10"/>
          </p:nvPr>
        </p:nvSpPr>
        <p:spPr/>
        <p:txBody>
          <a:bodyPr/>
          <a:lstStyle/>
          <a:p>
            <a:fld id="{0B9462B0-C4F1-4AE9-9B42-7ECAC35EDB31}" type="slidenum">
              <a:rPr lang="en-US" smtClean="0"/>
              <a:t>6</a:t>
            </a:fld>
            <a:endParaRPr lang="en-US"/>
          </a:p>
        </p:txBody>
      </p:sp>
    </p:spTree>
    <p:extLst>
      <p:ext uri="{BB962C8B-B14F-4D97-AF65-F5344CB8AC3E}">
        <p14:creationId xmlns:p14="http://schemas.microsoft.com/office/powerpoint/2010/main" val="358608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4. NMDS plots calculated using Bray-Curtis beta-diversity (k=2) at the Order level for water samples by day in Trials 1 (a), 2 (b), and 3 (c). The sampling timepoints are indicated by colors (1=</a:t>
            </a:r>
            <a:r>
              <a:rPr lang="en-US" dirty="0" err="1"/>
              <a:t>longdash</a:t>
            </a:r>
            <a:r>
              <a:rPr lang="en-US" dirty="0"/>
              <a:t> yellow, 5=</a:t>
            </a:r>
            <a:r>
              <a:rPr lang="en-US" dirty="0" err="1"/>
              <a:t>shortdash</a:t>
            </a:r>
            <a:r>
              <a:rPr lang="en-US" dirty="0"/>
              <a:t> red, 8=</a:t>
            </a:r>
            <a:r>
              <a:rPr lang="en-US" dirty="0" err="1"/>
              <a:t>dashdot</a:t>
            </a:r>
            <a:r>
              <a:rPr lang="en-US" dirty="0"/>
              <a:t> purple, 9=solid green, 12=dotted blue) and the treatment group is indicated by symbols (Control=circle, Probiotic treatment=triangle). The lines show the 95% confidence interval. The water community is significantly different between timepoints. </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7</a:t>
            </a:fld>
            <a:endParaRPr lang="en-US"/>
          </a:p>
        </p:txBody>
      </p:sp>
    </p:spTree>
    <p:extLst>
      <p:ext uri="{BB962C8B-B14F-4D97-AF65-F5344CB8AC3E}">
        <p14:creationId xmlns:p14="http://schemas.microsoft.com/office/powerpoint/2010/main" val="941379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5. Number of Bacillus reads in treated and control water samples (n=3) on Days 1 and 12 (Trial 1), Days 1 and 9 (Trial 2), and Days 5, 8 and 12 (Trial 3). Control is indicated by light blue boxplots and probiotic treatment is indicated by dark red boxplots. Bacillus is consistently more abundant in the treated than the control water on the second (and third) timepoint in all 3 trials. </a:t>
            </a:r>
          </a:p>
        </p:txBody>
      </p:sp>
      <p:sp>
        <p:nvSpPr>
          <p:cNvPr id="4" name="Slide Number Placeholder 3"/>
          <p:cNvSpPr>
            <a:spLocks noGrp="1"/>
          </p:cNvSpPr>
          <p:nvPr>
            <p:ph type="sldNum" sz="quarter" idx="10"/>
          </p:nvPr>
        </p:nvSpPr>
        <p:spPr/>
        <p:txBody>
          <a:bodyPr/>
          <a:lstStyle/>
          <a:p>
            <a:fld id="{0B9462B0-C4F1-4AE9-9B42-7ECAC35EDB31}" type="slidenum">
              <a:rPr lang="en-US" smtClean="0"/>
              <a:t>8</a:t>
            </a:fld>
            <a:endParaRPr lang="en-US"/>
          </a:p>
        </p:txBody>
      </p:sp>
    </p:spTree>
    <p:extLst>
      <p:ext uri="{BB962C8B-B14F-4D97-AF65-F5344CB8AC3E}">
        <p14:creationId xmlns:p14="http://schemas.microsoft.com/office/powerpoint/2010/main" val="358944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Figure 6. Number of </a:t>
            </a:r>
            <a:r>
              <a:rPr lang="en-US" dirty="0" err="1"/>
              <a:t>Oceanospirillales</a:t>
            </a:r>
            <a:r>
              <a:rPr lang="en-US" dirty="0"/>
              <a:t> reads in treated and control water samples (n=3) on Days 1 and 12 (Trial 1), Days 1 and 9 (Trial 2), and Days 5, 8 and 12 (Trial 3).  Control is indicated by light blue boxplots and probiotic treatment is indicated by dark red boxplots. </a:t>
            </a:r>
            <a:r>
              <a:rPr lang="en-US" dirty="0" err="1"/>
              <a:t>Oceanospirallales</a:t>
            </a:r>
            <a:r>
              <a:rPr lang="en-US" dirty="0"/>
              <a:t> are consistently more abundant in probiotic-treated tank rearing water, and decrease with time.</a:t>
            </a:r>
          </a:p>
          <a:p>
            <a:endParaRPr lang="en-US" dirty="0"/>
          </a:p>
        </p:txBody>
      </p:sp>
      <p:sp>
        <p:nvSpPr>
          <p:cNvPr id="4" name="Slide Number Placeholder 3"/>
          <p:cNvSpPr>
            <a:spLocks noGrp="1"/>
          </p:cNvSpPr>
          <p:nvPr>
            <p:ph type="sldNum" sz="quarter" idx="10"/>
          </p:nvPr>
        </p:nvSpPr>
        <p:spPr/>
        <p:txBody>
          <a:bodyPr/>
          <a:lstStyle/>
          <a:p>
            <a:fld id="{0B9462B0-C4F1-4AE9-9B42-7ECAC35EDB31}" type="slidenum">
              <a:rPr lang="en-US" smtClean="0"/>
              <a:t>9</a:t>
            </a:fld>
            <a:endParaRPr lang="en-US"/>
          </a:p>
        </p:txBody>
      </p:sp>
    </p:spTree>
    <p:extLst>
      <p:ext uri="{BB962C8B-B14F-4D97-AF65-F5344CB8AC3E}">
        <p14:creationId xmlns:p14="http://schemas.microsoft.com/office/powerpoint/2010/main" val="364662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9966D78-EAEA-4099-9476-F403ACBB1528}" type="datetime1">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54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A3CC89-B3E9-4EA1-A200-A5A8E9839C3D}" type="datetime1">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99839" y="6459784"/>
            <a:ext cx="1312025" cy="365125"/>
          </a:xfrm>
          <a:prstGeom prst="rect">
            <a:avLst/>
          </a:prstGeom>
        </p:spPr>
        <p:txBody>
          <a:bodyPr/>
          <a:lstStyle/>
          <a:p>
            <a:fld id="{1B9A0A84-A083-4FF4-9101-EF8AB1F81DCE}" type="slidenum">
              <a:rPr lang="en-US" smtClean="0"/>
              <a:t>‹#›</a:t>
            </a:fld>
            <a:endParaRPr lang="en-US"/>
          </a:p>
        </p:txBody>
      </p:sp>
    </p:spTree>
    <p:extLst>
      <p:ext uri="{BB962C8B-B14F-4D97-AF65-F5344CB8AC3E}">
        <p14:creationId xmlns:p14="http://schemas.microsoft.com/office/powerpoint/2010/main" val="664791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6D72D4-9901-4EA4-A2F7-DD267DAB06BF}" type="datetime1">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699839" y="6459784"/>
            <a:ext cx="1312025" cy="365125"/>
          </a:xfrm>
          <a:prstGeom prst="rect">
            <a:avLst/>
          </a:prstGeom>
        </p:spPr>
        <p:txBody>
          <a:bodyPr/>
          <a:lstStyle/>
          <a:p>
            <a:fld id="{1B9A0A84-A083-4FF4-9101-EF8AB1F81DCE}" type="slidenum">
              <a:rPr lang="en-US" smtClean="0"/>
              <a:t>‹#›</a:t>
            </a:fld>
            <a:endParaRPr lang="en-US"/>
          </a:p>
        </p:txBody>
      </p:sp>
    </p:spTree>
    <p:extLst>
      <p:ext uri="{BB962C8B-B14F-4D97-AF65-F5344CB8AC3E}">
        <p14:creationId xmlns:p14="http://schemas.microsoft.com/office/powerpoint/2010/main" val="109236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2657" y="69012"/>
            <a:ext cx="10058400" cy="1081752"/>
          </a:xfr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21940-6AE9-4320-A477-FAE3DAF577BF}" type="datetime1">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27157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EF9A5C-8BA0-4636-960A-56ED245BB1DD}" type="datetime1">
              <a:rPr lang="en-US" smtClean="0"/>
              <a:t>12/16/2017</a:t>
            </a:fld>
            <a:endParaRPr lang="en-US"/>
          </a:p>
        </p:txBody>
      </p:sp>
      <p:sp>
        <p:nvSpPr>
          <p:cNvPr id="5" name="Footer Placeholder 4"/>
          <p:cNvSpPr>
            <a:spLocks noGrp="1"/>
          </p:cNvSpPr>
          <p:nvPr>
            <p:ph type="ftr" sz="quarter" idx="11"/>
          </p:nvPr>
        </p:nvSpPr>
        <p:spPr/>
        <p:txBody>
          <a:bodyPr/>
          <a:lstStyle/>
          <a:p>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644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4E13F5-BE7A-4E33-9826-57DF856052F1}" type="datetime1">
              <a:rPr lang="en-US" smtClean="0"/>
              <a:t>12/16/2017</a:t>
            </a:fld>
            <a:endParaRPr lang="en-US"/>
          </a:p>
        </p:txBody>
      </p:sp>
      <p:sp>
        <p:nvSpPr>
          <p:cNvPr id="6" name="Footer Placeholder 5"/>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5193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3F4AAB-F76C-4116-8DBF-401E8B800669}" type="datetime1">
              <a:rPr lang="en-US" smtClean="0"/>
              <a:t>12/16/2017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0699839" y="6459784"/>
            <a:ext cx="1312025" cy="365125"/>
          </a:xfrm>
          <a:prstGeom prst="rect">
            <a:avLst/>
          </a:prstGeom>
        </p:spPr>
        <p:txBody>
          <a:bodyPr/>
          <a:lstStyle/>
          <a:p>
            <a:fld id="{1B9A0A84-A083-4FF4-9101-EF8AB1F81DCE}" type="slidenum">
              <a:rPr lang="en-US" smtClean="0"/>
              <a:t>‹#›</a:t>
            </a:fld>
            <a:endParaRPr lang="en-US"/>
          </a:p>
        </p:txBody>
      </p:sp>
    </p:spTree>
    <p:extLst>
      <p:ext uri="{BB962C8B-B14F-4D97-AF65-F5344CB8AC3E}">
        <p14:creationId xmlns:p14="http://schemas.microsoft.com/office/powerpoint/2010/main" val="191869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859430-AFD9-4BE9-8044-274398723880}" type="datetime1">
              <a:rPr lang="en-US" smtClean="0"/>
              <a:t>12/16/2017</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0199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7E90C20-5400-4EDB-955C-43DEA1AF4AA5}" type="datetime1">
              <a:rPr lang="en-US" smtClean="0"/>
              <a:t>12/16/2017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10699839" y="6459784"/>
            <a:ext cx="1312025" cy="365125"/>
          </a:xfrm>
          <a:prstGeom prst="rect">
            <a:avLst/>
          </a:prstGeom>
        </p:spPr>
        <p:txBody>
          <a:bodyPr/>
          <a:lstStyle/>
          <a:p>
            <a:fld id="{1B9A0A84-A083-4FF4-9101-EF8AB1F81DCE}" type="slidenum">
              <a:rPr lang="en-US" smtClean="0"/>
              <a:t>‹#›</a:t>
            </a:fld>
            <a:endParaRPr lang="en-US"/>
          </a:p>
        </p:txBody>
      </p:sp>
    </p:spTree>
    <p:extLst>
      <p:ext uri="{BB962C8B-B14F-4D97-AF65-F5344CB8AC3E}">
        <p14:creationId xmlns:p14="http://schemas.microsoft.com/office/powerpoint/2010/main" val="1377088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07AF769-C8B7-42E2-B569-2EB02F79D56C}" type="datetime1">
              <a:rPr lang="en-US" smtClean="0"/>
              <a:t>12/16/2017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10699839" y="6459784"/>
            <a:ext cx="1312025" cy="365125"/>
          </a:xfrm>
          <a:prstGeom prst="rect">
            <a:avLst/>
          </a:prstGeom>
        </p:spPr>
        <p:txBody>
          <a:bodyPr/>
          <a:lstStyle>
            <a:lvl1pPr>
              <a:defRPr>
                <a:solidFill>
                  <a:schemeClr val="tx2"/>
                </a:solidFill>
              </a:defRPr>
            </a:lvl1pPr>
          </a:lstStyle>
          <a:p>
            <a:fld id="{1B9A0A84-A083-4FF4-9101-EF8AB1F81DCE}" type="slidenum">
              <a:rPr lang="en-US" smtClean="0"/>
              <a:t>‹#›</a:t>
            </a:fld>
            <a:endParaRPr lang="en-US"/>
          </a:p>
        </p:txBody>
      </p:sp>
    </p:spTree>
    <p:extLst>
      <p:ext uri="{BB962C8B-B14F-4D97-AF65-F5344CB8AC3E}">
        <p14:creationId xmlns:p14="http://schemas.microsoft.com/office/powerpoint/2010/main" val="78624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E086F5-8CCD-411C-B6AD-CDB3DA17BC19}" type="datetime1">
              <a:rPr lang="en-US" smtClean="0"/>
              <a:t>12/16/2017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699839" y="6459784"/>
            <a:ext cx="1312025" cy="365125"/>
          </a:xfrm>
          <a:prstGeom prst="rect">
            <a:avLst/>
          </a:prstGeom>
        </p:spPr>
        <p:txBody>
          <a:bodyPr/>
          <a:lstStyle/>
          <a:p>
            <a:fld id="{1B9A0A84-A083-4FF4-9101-EF8AB1F81DCE}" type="slidenum">
              <a:rPr lang="en-US" smtClean="0"/>
              <a:t>‹#›</a:t>
            </a:fld>
            <a:endParaRPr lang="en-US"/>
          </a:p>
        </p:txBody>
      </p:sp>
    </p:spTree>
    <p:extLst>
      <p:ext uri="{BB962C8B-B14F-4D97-AF65-F5344CB8AC3E}">
        <p14:creationId xmlns:p14="http://schemas.microsoft.com/office/powerpoint/2010/main" val="1675810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2657" y="138017"/>
            <a:ext cx="10058400" cy="10357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72657" y="1621447"/>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884300F-D79E-4F69-8EB0-C16F12950579}" type="datetime1">
              <a:rPr lang="en-US" smtClean="0"/>
              <a:t>12/16/2017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Tree>
    <p:extLst>
      <p:ext uri="{BB962C8B-B14F-4D97-AF65-F5344CB8AC3E}">
        <p14:creationId xmlns:p14="http://schemas.microsoft.com/office/powerpoint/2010/main" val="26671512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19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0259CA15-B12F-44FD-A3E3-EF369F7D2F85}"/>
              </a:ext>
            </a:extLst>
          </p:cNvPr>
          <p:cNvGraphicFramePr>
            <a:graphicFrameLocks noGrp="1"/>
          </p:cNvGraphicFramePr>
          <p:nvPr>
            <p:extLst>
              <p:ext uri="{D42A27DB-BD31-4B8C-83A1-F6EECF244321}">
                <p14:modId xmlns:p14="http://schemas.microsoft.com/office/powerpoint/2010/main" val="1276254468"/>
              </p:ext>
            </p:extLst>
          </p:nvPr>
        </p:nvGraphicFramePr>
        <p:xfrm>
          <a:off x="177430" y="385124"/>
          <a:ext cx="11841179" cy="6088129"/>
        </p:xfrm>
        <a:graphic>
          <a:graphicData uri="http://schemas.openxmlformats.org/drawingml/2006/table">
            <a:tbl>
              <a:tblPr firstRow="1" bandRow="1">
                <a:tableStyleId>{9D7B26C5-4107-4FEC-AEDC-1716B250A1EF}</a:tableStyleId>
              </a:tblPr>
              <a:tblGrid>
                <a:gridCol w="2406176">
                  <a:extLst>
                    <a:ext uri="{9D8B030D-6E8A-4147-A177-3AD203B41FA5}">
                      <a16:colId xmlns:a16="http://schemas.microsoft.com/office/drawing/2014/main" val="1663981344"/>
                    </a:ext>
                  </a:extLst>
                </a:gridCol>
                <a:gridCol w="3096492">
                  <a:extLst>
                    <a:ext uri="{9D8B030D-6E8A-4147-A177-3AD203B41FA5}">
                      <a16:colId xmlns:a16="http://schemas.microsoft.com/office/drawing/2014/main" val="2644708993"/>
                    </a:ext>
                  </a:extLst>
                </a:gridCol>
                <a:gridCol w="3096492">
                  <a:extLst>
                    <a:ext uri="{9D8B030D-6E8A-4147-A177-3AD203B41FA5}">
                      <a16:colId xmlns:a16="http://schemas.microsoft.com/office/drawing/2014/main" val="1567099531"/>
                    </a:ext>
                  </a:extLst>
                </a:gridCol>
                <a:gridCol w="3242019">
                  <a:extLst>
                    <a:ext uri="{9D8B030D-6E8A-4147-A177-3AD203B41FA5}">
                      <a16:colId xmlns:a16="http://schemas.microsoft.com/office/drawing/2014/main" val="476334083"/>
                    </a:ext>
                  </a:extLst>
                </a:gridCol>
              </a:tblGrid>
              <a:tr h="752167">
                <a:tc>
                  <a:txBody>
                    <a:bodyPr/>
                    <a:lstStyle/>
                    <a:p>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Trial 1</a:t>
                      </a:r>
                    </a:p>
                  </a:txBody>
                  <a:tcPr anchor="ctr"/>
                </a:tc>
                <a:tc>
                  <a:txBody>
                    <a:bodyPr/>
                    <a:lstStyle/>
                    <a:p>
                      <a:pPr algn="ctr"/>
                      <a:r>
                        <a:rPr lang="en-US" sz="3200" dirty="0">
                          <a:latin typeface="Arial" panose="020B0604020202020204" pitchFamily="34" charset="0"/>
                          <a:cs typeface="Arial" panose="020B0604020202020204" pitchFamily="34" charset="0"/>
                        </a:rPr>
                        <a:t>Trial 2</a:t>
                      </a:r>
                    </a:p>
                  </a:txBody>
                  <a:tcPr anchor="ctr"/>
                </a:tc>
                <a:tc>
                  <a:txBody>
                    <a:bodyPr/>
                    <a:lstStyle/>
                    <a:p>
                      <a:pPr algn="ctr"/>
                      <a:r>
                        <a:rPr lang="en-US" sz="3200" dirty="0">
                          <a:latin typeface="Arial" panose="020B0604020202020204" pitchFamily="34" charset="0"/>
                          <a:cs typeface="Arial" panose="020B0604020202020204" pitchFamily="34" charset="0"/>
                        </a:rPr>
                        <a:t>Trial 3</a:t>
                      </a:r>
                    </a:p>
                  </a:txBody>
                  <a:tcPr anchor="ctr"/>
                </a:tc>
                <a:extLst>
                  <a:ext uri="{0D108BD9-81ED-4DB2-BD59-A6C34878D82A}">
                    <a16:rowId xmlns:a16="http://schemas.microsoft.com/office/drawing/2014/main" val="2696271279"/>
                  </a:ext>
                </a:extLst>
              </a:tr>
              <a:tr h="752167">
                <a:tc>
                  <a:txBody>
                    <a:bodyPr/>
                    <a:lstStyle/>
                    <a:p>
                      <a:r>
                        <a:rPr lang="en-US" sz="1800" dirty="0">
                          <a:latin typeface="Arial" panose="020B0604020202020204" pitchFamily="34" charset="0"/>
                          <a:cs typeface="Arial" panose="020B0604020202020204" pitchFamily="34" charset="0"/>
                        </a:rPr>
                        <a:t>Sampling Days</a:t>
                      </a:r>
                    </a:p>
                    <a:p>
                      <a:r>
                        <a:rPr lang="en-US" sz="1800" b="0" dirty="0">
                          <a:latin typeface="Arial" panose="020B0604020202020204" pitchFamily="34" charset="0"/>
                          <a:cs typeface="Arial" panose="020B0604020202020204" pitchFamily="34" charset="0"/>
                        </a:rPr>
                        <a:t>(0=spawn)</a:t>
                      </a:r>
                    </a:p>
                  </a:txBody>
                  <a:tcPr anchor="ctr"/>
                </a:tc>
                <a:tc>
                  <a:txBody>
                    <a:bodyPr/>
                    <a:lstStyle/>
                    <a:p>
                      <a:pPr algn="ctr"/>
                      <a:r>
                        <a:rPr lang="en-US" sz="2400" dirty="0">
                          <a:latin typeface="Arial" panose="020B0604020202020204" pitchFamily="34" charset="0"/>
                          <a:cs typeface="Arial" panose="020B0604020202020204" pitchFamily="34" charset="0"/>
                        </a:rPr>
                        <a:t>W:1,12 / OS:5,12</a:t>
                      </a:r>
                    </a:p>
                  </a:txBody>
                  <a:tcPr anchor="ctr"/>
                </a:tc>
                <a:tc>
                  <a:txBody>
                    <a:bodyPr/>
                    <a:lstStyle/>
                    <a:p>
                      <a:pPr algn="ctr"/>
                      <a:r>
                        <a:rPr lang="en-US" sz="2400" dirty="0">
                          <a:latin typeface="Arial" panose="020B0604020202020204" pitchFamily="34" charset="0"/>
                          <a:cs typeface="Arial" panose="020B0604020202020204" pitchFamily="34" charset="0"/>
                        </a:rPr>
                        <a:t>W:1,9 / OS:6,9</a:t>
                      </a:r>
                    </a:p>
                  </a:txBody>
                  <a:tcPr anchor="ctr"/>
                </a:tc>
                <a:tc>
                  <a:txBody>
                    <a:bodyPr/>
                    <a:lstStyle/>
                    <a:p>
                      <a:pPr algn="ctr"/>
                      <a:r>
                        <a:rPr lang="en-US" sz="2400" dirty="0">
                          <a:latin typeface="Arial" panose="020B0604020202020204" pitchFamily="34" charset="0"/>
                          <a:cs typeface="Arial" panose="020B0604020202020204" pitchFamily="34" charset="0"/>
                        </a:rPr>
                        <a:t>W: 5,8,12</a:t>
                      </a:r>
                    </a:p>
                  </a:txBody>
                  <a:tcPr anchor="ctr"/>
                </a:tc>
                <a:extLst>
                  <a:ext uri="{0D108BD9-81ED-4DB2-BD59-A6C34878D82A}">
                    <a16:rowId xmlns:a16="http://schemas.microsoft.com/office/drawing/2014/main" val="1588970431"/>
                  </a:ext>
                </a:extLst>
              </a:tr>
              <a:tr h="752167">
                <a:tc>
                  <a:txBody>
                    <a:bodyPr/>
                    <a:lstStyle/>
                    <a:p>
                      <a:r>
                        <a:rPr lang="en-US" sz="1800" dirty="0">
                          <a:latin typeface="Arial" panose="020B0604020202020204" pitchFamily="34" charset="0"/>
                          <a:cs typeface="Arial" panose="020B0604020202020204" pitchFamily="34" charset="0"/>
                        </a:rPr>
                        <a:t>Sample Types</a:t>
                      </a:r>
                      <a:endParaRPr lang="en-US" sz="1800" b="1" dirty="0">
                        <a:latin typeface="Arial" panose="020B0604020202020204" pitchFamily="34" charset="0"/>
                        <a:cs typeface="Arial" panose="020B0604020202020204" pitchFamily="34" charset="0"/>
                      </a:endParaRPr>
                    </a:p>
                  </a:txBody>
                  <a:tcPr anchor="ctr"/>
                </a:tc>
                <a:tc>
                  <a:txBody>
                    <a:bodyPr/>
                    <a:lstStyle/>
                    <a:p>
                      <a:pPr marL="0" indent="0" algn="ctr"/>
                      <a:r>
                        <a:rPr lang="en-US" sz="1800" dirty="0">
                          <a:latin typeface="Arial" panose="020B0604020202020204" pitchFamily="34" charset="0"/>
                          <a:cs typeface="Arial" panose="020B0604020202020204" pitchFamily="34" charset="0"/>
                        </a:rPr>
                        <a:t>Water, Swabs, Oysters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effectLst/>
                          <a:uLnTx/>
                          <a:uFillTx/>
                          <a:latin typeface="Arial" panose="020B0604020202020204" pitchFamily="34" charset="0"/>
                          <a:cs typeface="Arial" panose="020B0604020202020204" pitchFamily="34" charset="0"/>
                        </a:rPr>
                        <a:t>Water, Swabs, Oysters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ctr"/>
                      <a:r>
                        <a:rPr lang="en-US" sz="1800" dirty="0">
                          <a:latin typeface="Arial" panose="020B0604020202020204" pitchFamily="34" charset="0"/>
                          <a:cs typeface="Arial" panose="020B0604020202020204" pitchFamily="34" charset="0"/>
                        </a:rPr>
                        <a:t>Water</a:t>
                      </a:r>
                    </a:p>
                  </a:txBody>
                  <a:tcPr anchor="ctr"/>
                </a:tc>
                <a:extLst>
                  <a:ext uri="{0D108BD9-81ED-4DB2-BD59-A6C34878D82A}">
                    <a16:rowId xmlns:a16="http://schemas.microsoft.com/office/drawing/2014/main" val="336390496"/>
                  </a:ext>
                </a:extLst>
              </a:tr>
              <a:tr h="752167">
                <a:tc>
                  <a:txBody>
                    <a:bodyPr/>
                    <a:lstStyle/>
                    <a:p>
                      <a:r>
                        <a:rPr lang="en-US" sz="1800" dirty="0">
                          <a:latin typeface="Arial" panose="020B0604020202020204" pitchFamily="34" charset="0"/>
                          <a:cs typeface="Arial" panose="020B0604020202020204" pitchFamily="34" charset="0"/>
                        </a:rPr>
                        <a:t>Water Filtered</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2400" dirty="0">
                          <a:latin typeface="Arial" panose="020B0604020202020204" pitchFamily="34" charset="0"/>
                          <a:cs typeface="Arial" panose="020B0604020202020204" pitchFamily="34" charset="0"/>
                        </a:rPr>
                        <a:t>410-750ml</a:t>
                      </a:r>
                    </a:p>
                  </a:txBody>
                  <a:tcPr anchor="ctr"/>
                </a:tc>
                <a:tc>
                  <a:txBody>
                    <a:bodyPr/>
                    <a:lstStyle/>
                    <a:p>
                      <a:pPr algn="ctr"/>
                      <a:r>
                        <a:rPr lang="en-US" sz="2400" dirty="0">
                          <a:latin typeface="Arial" panose="020B0604020202020204" pitchFamily="34" charset="0"/>
                          <a:cs typeface="Arial" panose="020B0604020202020204" pitchFamily="34" charset="0"/>
                        </a:rPr>
                        <a:t>7-10ml</a:t>
                      </a:r>
                      <a:endParaRPr lang="en-US" sz="2400"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US" sz="2400" dirty="0">
                          <a:latin typeface="Arial" panose="020B0604020202020204" pitchFamily="34" charset="0"/>
                          <a:cs typeface="Arial" panose="020B0604020202020204" pitchFamily="34" charset="0"/>
                        </a:rPr>
                        <a:t>1300-1700ml</a:t>
                      </a:r>
                    </a:p>
                  </a:txBody>
                  <a:tcPr anchor="ctr"/>
                </a:tc>
                <a:extLst>
                  <a:ext uri="{0D108BD9-81ED-4DB2-BD59-A6C34878D82A}">
                    <a16:rowId xmlns:a16="http://schemas.microsoft.com/office/drawing/2014/main" val="1789056410"/>
                  </a:ext>
                </a:extLst>
              </a:tr>
              <a:tr h="752167">
                <a:tc>
                  <a:txBody>
                    <a:bodyPr/>
                    <a:lstStyle/>
                    <a:p>
                      <a:r>
                        <a:rPr lang="en-US" sz="1800" dirty="0">
                          <a:latin typeface="Arial" panose="020B0604020202020204" pitchFamily="34" charset="0"/>
                          <a:cs typeface="Arial" panose="020B0604020202020204" pitchFamily="34" charset="0"/>
                        </a:rPr>
                        <a:t>Trial Dates</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2400" dirty="0">
                          <a:latin typeface="Arial" panose="020B0604020202020204" pitchFamily="34" charset="0"/>
                          <a:cs typeface="Arial" panose="020B0604020202020204" pitchFamily="34" charset="0"/>
                        </a:rPr>
                        <a:t>July 11-23, 2012</a:t>
                      </a:r>
                    </a:p>
                  </a:txBody>
                  <a:tcPr anchor="ctr"/>
                </a:tc>
                <a:tc>
                  <a:txBody>
                    <a:bodyPr/>
                    <a:lstStyle/>
                    <a:p>
                      <a:pPr algn="ctr"/>
                      <a:r>
                        <a:rPr lang="en-US" sz="2400" dirty="0">
                          <a:latin typeface="Arial" panose="020B0604020202020204" pitchFamily="34" charset="0"/>
                          <a:cs typeface="Arial" panose="020B0604020202020204" pitchFamily="34" charset="0"/>
                        </a:rPr>
                        <a:t>Jan 9-18, 2013</a:t>
                      </a:r>
                    </a:p>
                  </a:txBody>
                  <a:tcPr anchor="ctr"/>
                </a:tc>
                <a:tc>
                  <a:txBody>
                    <a:bodyPr/>
                    <a:lstStyle/>
                    <a:p>
                      <a:pPr algn="ctr"/>
                      <a:r>
                        <a:rPr lang="en-US" sz="2400" dirty="0">
                          <a:latin typeface="Arial" panose="020B0604020202020204" pitchFamily="34" charset="0"/>
                          <a:cs typeface="Arial" panose="020B0604020202020204" pitchFamily="34" charset="0"/>
                        </a:rPr>
                        <a:t>June 3-15, 2016</a:t>
                      </a:r>
                    </a:p>
                  </a:txBody>
                  <a:tcPr anchor="ctr"/>
                </a:tc>
                <a:extLst>
                  <a:ext uri="{0D108BD9-81ED-4DB2-BD59-A6C34878D82A}">
                    <a16:rowId xmlns:a16="http://schemas.microsoft.com/office/drawing/2014/main" val="2902368291"/>
                  </a:ext>
                </a:extLst>
              </a:tr>
              <a:tr h="752167">
                <a:tc>
                  <a:txBody>
                    <a:bodyPr/>
                    <a:lstStyle/>
                    <a:p>
                      <a:r>
                        <a:rPr lang="en-US" sz="1800" dirty="0">
                          <a:latin typeface="Arial" panose="020B0604020202020204" pitchFamily="34" charset="0"/>
                          <a:cs typeface="Arial" panose="020B0604020202020204" pitchFamily="34" charset="0"/>
                        </a:rPr>
                        <a:t>Bacterial reads from 12 water samples</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2400" dirty="0">
                          <a:latin typeface="Arial" panose="020B0604020202020204" pitchFamily="34" charset="0"/>
                          <a:cs typeface="Arial" panose="020B0604020202020204" pitchFamily="34" charset="0"/>
                        </a:rPr>
                        <a:t>1.3 million</a:t>
                      </a:r>
                    </a:p>
                  </a:txBody>
                  <a:tcPr anchor="ctr"/>
                </a:tc>
                <a:tc>
                  <a:txBody>
                    <a:bodyPr/>
                    <a:lstStyle/>
                    <a:p>
                      <a:pPr algn="ctr"/>
                      <a:r>
                        <a:rPr lang="en-US" sz="2400" dirty="0">
                          <a:latin typeface="Arial" panose="020B0604020202020204" pitchFamily="34" charset="0"/>
                          <a:cs typeface="Arial" panose="020B0604020202020204" pitchFamily="34" charset="0"/>
                        </a:rPr>
                        <a:t>1.8 million</a:t>
                      </a:r>
                    </a:p>
                  </a:txBody>
                  <a:tcPr anchor="ctr"/>
                </a:tc>
                <a:tc>
                  <a:txBody>
                    <a:bodyPr/>
                    <a:lstStyle/>
                    <a:p>
                      <a:pPr algn="ctr"/>
                      <a:r>
                        <a:rPr lang="en-US" sz="2400" dirty="0">
                          <a:latin typeface="Arial" panose="020B0604020202020204" pitchFamily="34" charset="0"/>
                          <a:cs typeface="Arial" panose="020B0604020202020204" pitchFamily="34" charset="0"/>
                        </a:rPr>
                        <a:t>5.7 million</a:t>
                      </a:r>
                    </a:p>
                  </a:txBody>
                  <a:tcPr anchor="ctr"/>
                </a:tc>
                <a:extLst>
                  <a:ext uri="{0D108BD9-81ED-4DB2-BD59-A6C34878D82A}">
                    <a16:rowId xmlns:a16="http://schemas.microsoft.com/office/drawing/2014/main" val="2851140975"/>
                  </a:ext>
                </a:extLst>
              </a:tr>
              <a:tr h="752167">
                <a:tc>
                  <a:txBody>
                    <a:bodyPr/>
                    <a:lstStyle/>
                    <a:p>
                      <a:r>
                        <a:rPr lang="en-US" sz="1800" dirty="0">
                          <a:latin typeface="Arial" panose="020B0604020202020204" pitchFamily="34" charset="0"/>
                          <a:cs typeface="Arial" panose="020B0604020202020204" pitchFamily="34" charset="0"/>
                        </a:rPr>
                        <a:t>Methods</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2400" dirty="0" err="1">
                          <a:latin typeface="Arial" panose="020B0604020202020204" pitchFamily="34" charset="0"/>
                          <a:cs typeface="Arial" panose="020B0604020202020204" pitchFamily="34" charset="0"/>
                        </a:rPr>
                        <a:t>MoBio</a:t>
                      </a:r>
                      <a:r>
                        <a:rPr lang="en-US" sz="2400" dirty="0">
                          <a:latin typeface="Arial" panose="020B0604020202020204" pitchFamily="34" charset="0"/>
                          <a:cs typeface="Arial" panose="020B0604020202020204" pitchFamily="34" charset="0"/>
                        </a:rPr>
                        <a:t> extraction</a:t>
                      </a:r>
                    </a:p>
                    <a:p>
                      <a:pPr algn="ctr"/>
                      <a:r>
                        <a:rPr lang="en-US" sz="2400" dirty="0" err="1">
                          <a:latin typeface="Arial" panose="020B0604020202020204" pitchFamily="34" charset="0"/>
                          <a:cs typeface="Arial" panose="020B0604020202020204" pitchFamily="34" charset="0"/>
                        </a:rPr>
                        <a:t>MiSeq</a:t>
                      </a:r>
                      <a:r>
                        <a:rPr lang="en-US" sz="2400" dirty="0">
                          <a:latin typeface="Arial" panose="020B0604020202020204" pitchFamily="34" charset="0"/>
                          <a:cs typeface="Arial" panose="020B0604020202020204" pitchFamily="34" charset="0"/>
                        </a:rPr>
                        <a:t>, 2x250 PE</a:t>
                      </a:r>
                    </a:p>
                  </a:txBody>
                  <a:tcPr anchor="ctr"/>
                </a:tc>
                <a:tc>
                  <a:txBody>
                    <a:bodyPr/>
                    <a:lstStyle/>
                    <a:p>
                      <a:pPr algn="ctr"/>
                      <a:r>
                        <a:rPr lang="en-US" sz="2400" dirty="0" err="1">
                          <a:latin typeface="Arial" panose="020B0604020202020204" pitchFamily="34" charset="0"/>
                          <a:cs typeface="Arial" panose="020B0604020202020204" pitchFamily="34" charset="0"/>
                        </a:rPr>
                        <a:t>MoBio</a:t>
                      </a:r>
                      <a:r>
                        <a:rPr lang="en-US" sz="2400" dirty="0">
                          <a:latin typeface="Arial" panose="020B0604020202020204" pitchFamily="34" charset="0"/>
                          <a:cs typeface="Arial" panose="020B0604020202020204" pitchFamily="34" charset="0"/>
                        </a:rPr>
                        <a:t> extraction</a:t>
                      </a:r>
                    </a:p>
                    <a:p>
                      <a:pPr algn="ctr"/>
                      <a:r>
                        <a:rPr lang="en-US" sz="2400" dirty="0" err="1">
                          <a:latin typeface="Arial" panose="020B0604020202020204" pitchFamily="34" charset="0"/>
                          <a:cs typeface="Arial" panose="020B0604020202020204" pitchFamily="34" charset="0"/>
                        </a:rPr>
                        <a:t>MiSeq</a:t>
                      </a:r>
                      <a:r>
                        <a:rPr lang="en-US" sz="2400" dirty="0">
                          <a:latin typeface="Arial" panose="020B0604020202020204" pitchFamily="34" charset="0"/>
                          <a:cs typeface="Arial" panose="020B0604020202020204" pitchFamily="34" charset="0"/>
                        </a:rPr>
                        <a:t>, 2x250 PE</a:t>
                      </a:r>
                    </a:p>
                  </a:txBody>
                  <a:tcPr anchor="ctr"/>
                </a:tc>
                <a:tc>
                  <a:txBody>
                    <a:bodyPr/>
                    <a:lstStyle/>
                    <a:p>
                      <a:pPr algn="ctr"/>
                      <a:r>
                        <a:rPr lang="en-US" sz="2400" dirty="0" err="1">
                          <a:latin typeface="Arial" panose="020B0604020202020204" pitchFamily="34" charset="0"/>
                          <a:cs typeface="Arial" panose="020B0604020202020204" pitchFamily="34" charset="0"/>
                        </a:rPr>
                        <a:t>Puregene</a:t>
                      </a:r>
                      <a:r>
                        <a:rPr lang="en-US" sz="2400" dirty="0">
                          <a:latin typeface="Arial" panose="020B0604020202020204" pitchFamily="34" charset="0"/>
                          <a:cs typeface="Arial" panose="020B0604020202020204" pitchFamily="34" charset="0"/>
                        </a:rPr>
                        <a:t> extraction</a:t>
                      </a:r>
                    </a:p>
                    <a:p>
                      <a:pPr algn="ctr"/>
                      <a:r>
                        <a:rPr lang="en-US" sz="2400" dirty="0" err="1">
                          <a:latin typeface="Arial" panose="020B0604020202020204" pitchFamily="34" charset="0"/>
                          <a:cs typeface="Arial" panose="020B0604020202020204" pitchFamily="34" charset="0"/>
                        </a:rPr>
                        <a:t>HiSeq</a:t>
                      </a:r>
                      <a:r>
                        <a:rPr lang="en-US" sz="2400">
                          <a:latin typeface="Arial" panose="020B0604020202020204" pitchFamily="34" charset="0"/>
                          <a:cs typeface="Arial" panose="020B0604020202020204" pitchFamily="34" charset="0"/>
                        </a:rPr>
                        <a:t>, 2x100 </a:t>
                      </a:r>
                      <a:r>
                        <a:rPr lang="en-US" sz="2400" dirty="0">
                          <a:latin typeface="Arial" panose="020B0604020202020204" pitchFamily="34" charset="0"/>
                          <a:cs typeface="Arial" panose="020B0604020202020204" pitchFamily="34" charset="0"/>
                        </a:rPr>
                        <a:t>PE</a:t>
                      </a:r>
                    </a:p>
                  </a:txBody>
                  <a:tcPr anchor="ctr"/>
                </a:tc>
                <a:extLst>
                  <a:ext uri="{0D108BD9-81ED-4DB2-BD59-A6C34878D82A}">
                    <a16:rowId xmlns:a16="http://schemas.microsoft.com/office/drawing/2014/main" val="2673472610"/>
                  </a:ext>
                </a:extLst>
              </a:tr>
              <a:tr h="752167">
                <a:tc>
                  <a:txBody>
                    <a:bodyPr/>
                    <a:lstStyle/>
                    <a:p>
                      <a:r>
                        <a:rPr lang="en-US" sz="1800" b="0" dirty="0">
                          <a:latin typeface="Arial" panose="020B0604020202020204" pitchFamily="34" charset="0"/>
                          <a:cs typeface="Arial" panose="020B0604020202020204" pitchFamily="34" charset="0"/>
                        </a:rPr>
                        <a:t>16S region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V3-V4</a:t>
                      </a:r>
                    </a:p>
                  </a:txBody>
                  <a:tcPr anchor="ctr"/>
                </a:tc>
                <a:tc>
                  <a:txBody>
                    <a:bodyPr/>
                    <a:lstStyle/>
                    <a:p>
                      <a:pPr algn="ctr"/>
                      <a:r>
                        <a:rPr lang="en-US" sz="2400" dirty="0">
                          <a:latin typeface="Arial" panose="020B0604020202020204" pitchFamily="34" charset="0"/>
                          <a:cs typeface="Arial" panose="020B0604020202020204" pitchFamily="34" charset="0"/>
                        </a:rPr>
                        <a:t>V3-V4</a:t>
                      </a:r>
                    </a:p>
                  </a:txBody>
                  <a:tcPr anchor="ctr"/>
                </a:tc>
                <a:tc>
                  <a:txBody>
                    <a:bodyPr/>
                    <a:lstStyle/>
                    <a:p>
                      <a:pPr algn="ctr"/>
                      <a:r>
                        <a:rPr lang="en-US" sz="2400" dirty="0">
                          <a:latin typeface="Arial" panose="020B0604020202020204" pitchFamily="34" charset="0"/>
                          <a:cs typeface="Arial" panose="020B0604020202020204" pitchFamily="34" charset="0"/>
                        </a:rPr>
                        <a:t>V6</a:t>
                      </a:r>
                    </a:p>
                  </a:txBody>
                  <a:tcPr anchor="ctr"/>
                </a:tc>
                <a:extLst>
                  <a:ext uri="{0D108BD9-81ED-4DB2-BD59-A6C34878D82A}">
                    <a16:rowId xmlns:a16="http://schemas.microsoft.com/office/drawing/2014/main" val="1201683456"/>
                  </a:ext>
                </a:extLst>
              </a:tr>
            </a:tbl>
          </a:graphicData>
        </a:graphic>
      </p:graphicFrame>
    </p:spTree>
    <p:extLst>
      <p:ext uri="{BB962C8B-B14F-4D97-AF65-F5344CB8AC3E}">
        <p14:creationId xmlns:p14="http://schemas.microsoft.com/office/powerpoint/2010/main" val="3190580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a:extLst>
              <a:ext uri="{FF2B5EF4-FFF2-40B4-BE49-F238E27FC236}">
                <a16:creationId xmlns:a16="http://schemas.microsoft.com/office/drawing/2014/main" id="{C86775A5-F912-449B-8BAC-37CFAA129035}"/>
              </a:ext>
            </a:extLst>
          </p:cNvPr>
          <p:cNvSpPr txBox="1">
            <a:spLocks/>
          </p:cNvSpPr>
          <p:nvPr/>
        </p:nvSpPr>
        <p:spPr>
          <a:xfrm rot="16200000">
            <a:off x="-940999" y="4871606"/>
            <a:ext cx="3261019"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Number of </a:t>
            </a:r>
            <a:r>
              <a:rPr lang="en-US" b="1" i="1" dirty="0">
                <a:latin typeface="Arial" panose="020B0604020202020204" pitchFamily="34" charset="0"/>
                <a:cs typeface="Arial" panose="020B0604020202020204" pitchFamily="34" charset="0"/>
              </a:rPr>
              <a:t>Vibrio</a:t>
            </a:r>
            <a:r>
              <a:rPr lang="en-US" b="1" dirty="0">
                <a:latin typeface="Arial" panose="020B0604020202020204" pitchFamily="34" charset="0"/>
                <a:cs typeface="Arial" panose="020B0604020202020204" pitchFamily="34" charset="0"/>
              </a:rPr>
              <a:t> Reads</a:t>
            </a:r>
          </a:p>
        </p:txBody>
      </p:sp>
      <p:pic>
        <p:nvPicPr>
          <p:cNvPr id="5" name="Picture 4">
            <a:extLst>
              <a:ext uri="{FF2B5EF4-FFF2-40B4-BE49-F238E27FC236}">
                <a16:creationId xmlns:a16="http://schemas.microsoft.com/office/drawing/2014/main" id="{3DAA7138-2E62-4EAB-BDB7-4C3CD1011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21" y="118251"/>
            <a:ext cx="10626335" cy="6621497"/>
          </a:xfrm>
          <a:prstGeom prst="rect">
            <a:avLst/>
          </a:prstGeom>
        </p:spPr>
      </p:pic>
      <p:sp>
        <p:nvSpPr>
          <p:cNvPr id="63" name="Content Placeholder 2">
            <a:extLst>
              <a:ext uri="{FF2B5EF4-FFF2-40B4-BE49-F238E27FC236}">
                <a16:creationId xmlns:a16="http://schemas.microsoft.com/office/drawing/2014/main" id="{A1EFC48B-3969-4F7E-8C98-49E58F22EA6C}"/>
              </a:ext>
            </a:extLst>
          </p:cNvPr>
          <p:cNvSpPr txBox="1">
            <a:spLocks/>
          </p:cNvSpPr>
          <p:nvPr/>
        </p:nvSpPr>
        <p:spPr>
          <a:xfrm rot="16200000">
            <a:off x="-864031" y="1588327"/>
            <a:ext cx="3261019" cy="519781"/>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Simpson Diversity</a:t>
            </a:r>
          </a:p>
        </p:txBody>
      </p:sp>
      <p:sp>
        <p:nvSpPr>
          <p:cNvPr id="64" name="Rectangle 63">
            <a:extLst>
              <a:ext uri="{FF2B5EF4-FFF2-40B4-BE49-F238E27FC236}">
                <a16:creationId xmlns:a16="http://schemas.microsoft.com/office/drawing/2014/main" id="{971B8D6F-8AAE-4B22-B295-27045EA05615}"/>
              </a:ext>
            </a:extLst>
          </p:cNvPr>
          <p:cNvSpPr/>
          <p:nvPr/>
        </p:nvSpPr>
        <p:spPr>
          <a:xfrm>
            <a:off x="4343761" y="1017037"/>
            <a:ext cx="260895" cy="2160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3552408E-35B3-4BD9-AE0E-A62621479ED7}"/>
              </a:ext>
            </a:extLst>
          </p:cNvPr>
          <p:cNvSpPr/>
          <p:nvPr/>
        </p:nvSpPr>
        <p:spPr>
          <a:xfrm>
            <a:off x="7795727" y="1017037"/>
            <a:ext cx="321610" cy="2069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2" name="Content Placeholder 2">
            <a:extLst>
              <a:ext uri="{FF2B5EF4-FFF2-40B4-BE49-F238E27FC236}">
                <a16:creationId xmlns:a16="http://schemas.microsoft.com/office/drawing/2014/main" id="{131B7506-3521-4C3F-A915-95D7945760AA}"/>
              </a:ext>
            </a:extLst>
          </p:cNvPr>
          <p:cNvSpPr txBox="1">
            <a:spLocks/>
          </p:cNvSpPr>
          <p:nvPr/>
        </p:nvSpPr>
        <p:spPr>
          <a:xfrm>
            <a:off x="1521143" y="2944919"/>
            <a:ext cx="2454166" cy="464308"/>
          </a:xfrm>
          <a:prstGeom prst="rect">
            <a:avLst/>
          </a:prstGeom>
          <a:solidFill>
            <a:schemeClr val="bg1"/>
          </a:solidFill>
        </p:spPr>
        <p:txBody>
          <a:bodyPr vert="horz" lIns="0" tIns="45720" rIns="0" bIns="45720" rtlCol="0" anchor="ct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Day 5  	     Day 12</a:t>
            </a:r>
          </a:p>
        </p:txBody>
      </p:sp>
      <p:sp>
        <p:nvSpPr>
          <p:cNvPr id="76" name="Content Placeholder 2">
            <a:extLst>
              <a:ext uri="{FF2B5EF4-FFF2-40B4-BE49-F238E27FC236}">
                <a16:creationId xmlns:a16="http://schemas.microsoft.com/office/drawing/2014/main" id="{CEB1EB88-7C90-46D5-AADB-B6DBFF031F4E}"/>
              </a:ext>
            </a:extLst>
          </p:cNvPr>
          <p:cNvSpPr txBox="1">
            <a:spLocks/>
          </p:cNvSpPr>
          <p:nvPr/>
        </p:nvSpPr>
        <p:spPr>
          <a:xfrm>
            <a:off x="5133180" y="2944919"/>
            <a:ext cx="2454166" cy="464308"/>
          </a:xfrm>
          <a:prstGeom prst="rect">
            <a:avLst/>
          </a:prstGeom>
          <a:solidFill>
            <a:schemeClr val="bg1"/>
          </a:solidFill>
        </p:spPr>
        <p:txBody>
          <a:bodyPr vert="horz" lIns="0" tIns="45720" rIns="0" bIns="45720" rtlCol="0" anchor="ct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Day 5  	     Day 12</a:t>
            </a:r>
          </a:p>
        </p:txBody>
      </p:sp>
      <p:sp>
        <p:nvSpPr>
          <p:cNvPr id="77" name="Content Placeholder 2">
            <a:extLst>
              <a:ext uri="{FF2B5EF4-FFF2-40B4-BE49-F238E27FC236}">
                <a16:creationId xmlns:a16="http://schemas.microsoft.com/office/drawing/2014/main" id="{FEA381ED-6307-40C5-8CEA-28AA3DDE5637}"/>
              </a:ext>
            </a:extLst>
          </p:cNvPr>
          <p:cNvSpPr txBox="1">
            <a:spLocks/>
          </p:cNvSpPr>
          <p:nvPr/>
        </p:nvSpPr>
        <p:spPr>
          <a:xfrm>
            <a:off x="8625939" y="2944919"/>
            <a:ext cx="2454166" cy="464308"/>
          </a:xfrm>
          <a:prstGeom prst="rect">
            <a:avLst/>
          </a:prstGeom>
          <a:solidFill>
            <a:schemeClr val="bg1"/>
          </a:solidFill>
        </p:spPr>
        <p:txBody>
          <a:bodyPr vert="horz" lIns="0" tIns="45720" rIns="0" bIns="45720" rtlCol="0" anchor="ctr">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Day 1  	     Day 12</a:t>
            </a:r>
          </a:p>
        </p:txBody>
      </p:sp>
      <p:grpSp>
        <p:nvGrpSpPr>
          <p:cNvPr id="15" name="Group 14">
            <a:extLst>
              <a:ext uri="{FF2B5EF4-FFF2-40B4-BE49-F238E27FC236}">
                <a16:creationId xmlns:a16="http://schemas.microsoft.com/office/drawing/2014/main" id="{55962E23-0B3B-4C96-A4EF-EC629B4E0C81}"/>
              </a:ext>
            </a:extLst>
          </p:cNvPr>
          <p:cNvGrpSpPr/>
          <p:nvPr/>
        </p:nvGrpSpPr>
        <p:grpSpPr>
          <a:xfrm>
            <a:off x="9309554" y="3779495"/>
            <a:ext cx="1897721" cy="1153137"/>
            <a:chOff x="9516223" y="3958147"/>
            <a:chExt cx="1897721" cy="1153137"/>
          </a:xfrm>
        </p:grpSpPr>
        <p:sp>
          <p:nvSpPr>
            <p:cNvPr id="16" name="Rectangle 15">
              <a:extLst>
                <a:ext uri="{FF2B5EF4-FFF2-40B4-BE49-F238E27FC236}">
                  <a16:creationId xmlns:a16="http://schemas.microsoft.com/office/drawing/2014/main" id="{221C77FE-D8AD-4FEB-BF35-29E7F1F754DA}"/>
                </a:ext>
              </a:extLst>
            </p:cNvPr>
            <p:cNvSpPr/>
            <p:nvPr/>
          </p:nvSpPr>
          <p:spPr>
            <a:xfrm>
              <a:off x="9619388" y="3958147"/>
              <a:ext cx="1624174" cy="115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6886A57C-78F1-4423-AC02-269D60A0BD9C}"/>
                </a:ext>
              </a:extLst>
            </p:cNvPr>
            <p:cNvSpPr txBox="1">
              <a:spLocks/>
            </p:cNvSpPr>
            <p:nvPr/>
          </p:nvSpPr>
          <p:spPr>
            <a:xfrm>
              <a:off x="9516223" y="3958147"/>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Group</a:t>
              </a:r>
            </a:p>
          </p:txBody>
        </p:sp>
        <p:pic>
          <p:nvPicPr>
            <p:cNvPr id="18" name="Picture 17">
              <a:extLst>
                <a:ext uri="{FF2B5EF4-FFF2-40B4-BE49-F238E27FC236}">
                  <a16:creationId xmlns:a16="http://schemas.microsoft.com/office/drawing/2014/main" id="{B2F95EF6-72C8-4455-A93B-4B2F04192D59}"/>
                </a:ext>
              </a:extLst>
            </p:cNvPr>
            <p:cNvPicPr>
              <a:picLocks noChangeAspect="1"/>
            </p:cNvPicPr>
            <p:nvPr/>
          </p:nvPicPr>
          <p:blipFill rotWithShape="1">
            <a:blip r:embed="rId4"/>
            <a:srcRect l="90744" t="46946" r="6669" b="43762"/>
            <a:stretch/>
          </p:blipFill>
          <p:spPr>
            <a:xfrm>
              <a:off x="9676983" y="4376744"/>
              <a:ext cx="447869" cy="675783"/>
            </a:xfrm>
            <a:prstGeom prst="rect">
              <a:avLst/>
            </a:prstGeom>
          </p:spPr>
        </p:pic>
        <p:sp>
          <p:nvSpPr>
            <p:cNvPr id="19" name="Content Placeholder 2">
              <a:extLst>
                <a:ext uri="{FF2B5EF4-FFF2-40B4-BE49-F238E27FC236}">
                  <a16:creationId xmlns:a16="http://schemas.microsoft.com/office/drawing/2014/main" id="{55DAD2EA-A26B-40EF-9D07-0D8BB13E6223}"/>
                </a:ext>
              </a:extLst>
            </p:cNvPr>
            <p:cNvSpPr txBox="1">
              <a:spLocks/>
            </p:cNvSpPr>
            <p:nvPr/>
          </p:nvSpPr>
          <p:spPr>
            <a:xfrm>
              <a:off x="10062018" y="4357694"/>
              <a:ext cx="1181544" cy="6715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600"/>
                </a:spcAft>
              </a:pPr>
              <a:r>
                <a:rPr lang="en-US" sz="1800" dirty="0">
                  <a:latin typeface="Arial" panose="020B0604020202020204" pitchFamily="34" charset="0"/>
                  <a:cs typeface="Arial" panose="020B0604020202020204" pitchFamily="34" charset="0"/>
                </a:rPr>
                <a:t>Control</a:t>
              </a:r>
            </a:p>
            <a:p>
              <a:pPr>
                <a:spcBef>
                  <a:spcPts val="0"/>
                </a:spcBef>
              </a:pPr>
              <a:r>
                <a:rPr lang="en-US" sz="1800" dirty="0">
                  <a:latin typeface="Arial" panose="020B0604020202020204" pitchFamily="34" charset="0"/>
                  <a:cs typeface="Arial" panose="020B0604020202020204" pitchFamily="34" charset="0"/>
                </a:rPr>
                <a:t>Treatment</a:t>
              </a:r>
            </a:p>
          </p:txBody>
        </p:sp>
      </p:grpSp>
    </p:spTree>
    <p:extLst>
      <p:ext uri="{BB962C8B-B14F-4D97-AF65-F5344CB8AC3E}">
        <p14:creationId xmlns:p14="http://schemas.microsoft.com/office/powerpoint/2010/main" val="138153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579 &#10;484 &#10;226 &#10;156 &#10;103 &#10;103 &#10;28 &#10;15 &#10;TACTCTTGACATCCAGAGAACTTÜCCAGAGACGGATTSGTGCCTTCGGGAACTCTGAGAC &#10;AT b &#10;TACTCTTGACATCCAGAGAAGCCAGTGGAGACACAGGÜGTGCCTTCGGGAGCTCTGAGAC &#10;TACTCTTGACATCCAGAGAAGC#AAGAGATTCTGGÜGTGCCTTCGGGAACTCTGAGAC &#10;TACTCTTGACATCCTGCGAACTTÉCTAGAGATAGCTTSGTGCCTTCGGGAGCGCAGTGAC &#10;GA b &#10;TACTCTTGACATCCAGAGAACTCÉCTAGAGATAGCTTÄGTGCCTTCGGGAACTCTGAGAC &#10;TACTCTTGACATCCAGAGAAGCCAGCGGAGACGCAG#GTGCCTTCGGGAGCTCTGAGAC &#10;O AA b TACTCTTGACATCCAGAGAATCCAGCGGAGACGCAGGÄGTGCCTTCGGGAACTCTGAGAC &#10;TACTCTTGACATCCAGAGAACTTÜCCAGAGATGGATT#TGCCTTCGGGAACTCTGAGAC ">
            <a:extLst>
              <a:ext uri="{FF2B5EF4-FFF2-40B4-BE49-F238E27FC236}">
                <a16:creationId xmlns:a16="http://schemas.microsoft.com/office/drawing/2014/main" id="{71FA6885-F94D-4F1E-8765-EBBD2EAB6A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29"/>
          <a:stretch/>
        </p:blipFill>
        <p:spPr bwMode="auto">
          <a:xfrm>
            <a:off x="4747913" y="786075"/>
            <a:ext cx="6090605" cy="26235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720B674-DEBB-47AF-915B-9A68472CAF32}"/>
              </a:ext>
            </a:extLst>
          </p:cNvPr>
          <p:cNvSpPr/>
          <p:nvPr/>
        </p:nvSpPr>
        <p:spPr>
          <a:xfrm>
            <a:off x="5353309" y="3527699"/>
            <a:ext cx="6485962" cy="2246769"/>
          </a:xfrm>
          <a:prstGeom prst="rect">
            <a:avLst/>
          </a:prstGeom>
        </p:spPr>
        <p:txBody>
          <a:bodyPr wrap="square">
            <a:spAutoFit/>
          </a:bodyPr>
          <a:lstStyle/>
          <a:p>
            <a:pPr lvl="0" defTabSz="914400" fontAlgn="t">
              <a:spcAft>
                <a:spcPts val="800"/>
              </a:spcAft>
            </a:pPr>
            <a:r>
              <a:rPr lang="en-US" sz="1500" dirty="0">
                <a:latin typeface="Arial" panose="020B0604020202020204" pitchFamily="34" charset="0"/>
                <a:cs typeface="Arial" panose="020B0604020202020204" pitchFamily="34" charset="0"/>
              </a:rPr>
              <a:t>TG: Vibrio </a:t>
            </a:r>
            <a:r>
              <a:rPr lang="en-US" sz="1500" dirty="0" err="1">
                <a:latin typeface="Arial" panose="020B0604020202020204" pitchFamily="34" charset="0"/>
                <a:cs typeface="Arial" panose="020B0604020202020204" pitchFamily="34" charset="0"/>
              </a:rPr>
              <a:t>alginolyticus</a:t>
            </a:r>
            <a:r>
              <a:rPr lang="en-US" sz="1500" dirty="0">
                <a:latin typeface="Arial" panose="020B0604020202020204" pitchFamily="34" charset="0"/>
                <a:cs typeface="Arial" panose="020B0604020202020204" pitchFamily="34" charset="0"/>
              </a:rPr>
              <a:t> strain WW1 16S ribosomal RNA gene	GenBank: KX425011.1</a:t>
            </a:r>
          </a:p>
          <a:p>
            <a:pPr lvl="0" defTabSz="914400" fontAlgn="t">
              <a:spcAft>
                <a:spcPts val="800"/>
              </a:spcAft>
            </a:pPr>
            <a:r>
              <a:rPr lang="en-US" sz="1500" dirty="0">
                <a:latin typeface="Arial" panose="020B0604020202020204" pitchFamily="34" charset="0"/>
                <a:cs typeface="Arial" panose="020B0604020202020204" pitchFamily="34" charset="0"/>
              </a:rPr>
              <a:t>AT: </a:t>
            </a:r>
            <a:r>
              <a:rPr lang="en-US" sz="1500" dirty="0">
                <a:solidFill>
                  <a:prstClr val="black"/>
                </a:solidFill>
                <a:latin typeface="Arial" panose="020B0604020202020204" pitchFamily="34" charset="0"/>
                <a:cs typeface="Arial" panose="020B0604020202020204" pitchFamily="34" charset="0"/>
              </a:rPr>
              <a:t>Vibrio </a:t>
            </a:r>
            <a:r>
              <a:rPr lang="en-US" sz="1500" dirty="0" err="1">
                <a:solidFill>
                  <a:prstClr val="black"/>
                </a:solidFill>
                <a:latin typeface="Arial" panose="020B0604020202020204" pitchFamily="34" charset="0"/>
                <a:cs typeface="Arial" panose="020B0604020202020204" pitchFamily="34" charset="0"/>
              </a:rPr>
              <a:t>celticus</a:t>
            </a:r>
            <a:r>
              <a:rPr lang="en-US" sz="1500" dirty="0">
                <a:solidFill>
                  <a:prstClr val="black"/>
                </a:solidFill>
                <a:latin typeface="Arial" panose="020B0604020202020204" pitchFamily="34" charset="0"/>
                <a:cs typeface="Arial" panose="020B0604020202020204" pitchFamily="34" charset="0"/>
              </a:rPr>
              <a:t> partial 16S </a:t>
            </a:r>
            <a:r>
              <a:rPr lang="en-US" sz="1500" dirty="0" err="1">
                <a:solidFill>
                  <a:prstClr val="black"/>
                </a:solidFill>
                <a:latin typeface="Arial" panose="020B0604020202020204" pitchFamily="34" charset="0"/>
                <a:cs typeface="Arial" panose="020B0604020202020204" pitchFamily="34" charset="0"/>
              </a:rPr>
              <a:t>rRNA</a:t>
            </a:r>
            <a:r>
              <a:rPr lang="en-US" sz="1500" dirty="0">
                <a:solidFill>
                  <a:prstClr val="black"/>
                </a:solidFill>
                <a:latin typeface="Arial" panose="020B0604020202020204" pitchFamily="34" charset="0"/>
                <a:cs typeface="Arial" panose="020B0604020202020204" pitchFamily="34" charset="0"/>
              </a:rPr>
              <a:t> gene, isolate 5OM18	GenBank: LN832936.1</a:t>
            </a:r>
          </a:p>
          <a:p>
            <a:pPr lvl="0" defTabSz="914400" fontAlgn="t">
              <a:spcAft>
                <a:spcPts val="800"/>
              </a:spcAft>
            </a:pPr>
            <a:r>
              <a:rPr lang="en-US" sz="1500" dirty="0">
                <a:solidFill>
                  <a:prstClr val="black"/>
                </a:solidFill>
                <a:latin typeface="Arial" panose="020B0604020202020204" pitchFamily="34" charset="0"/>
                <a:cs typeface="Arial" panose="020B0604020202020204" pitchFamily="34" charset="0"/>
              </a:rPr>
              <a:t>GT: Vibrio </a:t>
            </a:r>
            <a:r>
              <a:rPr lang="en-US" sz="1500" dirty="0" err="1">
                <a:solidFill>
                  <a:prstClr val="black"/>
                </a:solidFill>
                <a:latin typeface="Arial" panose="020B0604020202020204" pitchFamily="34" charset="0"/>
                <a:cs typeface="Arial" panose="020B0604020202020204" pitchFamily="34" charset="0"/>
              </a:rPr>
              <a:t>orientalis</a:t>
            </a:r>
            <a:r>
              <a:rPr lang="en-US" sz="1500" dirty="0">
                <a:solidFill>
                  <a:prstClr val="black"/>
                </a:solidFill>
                <a:latin typeface="Arial" panose="020B0604020202020204" pitchFamily="34" charset="0"/>
                <a:cs typeface="Arial" panose="020B0604020202020204" pitchFamily="34" charset="0"/>
              </a:rPr>
              <a:t> partial 16S </a:t>
            </a:r>
            <a:r>
              <a:rPr lang="en-US" sz="1500" dirty="0" err="1">
                <a:solidFill>
                  <a:prstClr val="black"/>
                </a:solidFill>
                <a:latin typeface="Arial" panose="020B0604020202020204" pitchFamily="34" charset="0"/>
                <a:cs typeface="Arial" panose="020B0604020202020204" pitchFamily="34" charset="0"/>
              </a:rPr>
              <a:t>rRNA</a:t>
            </a:r>
            <a:r>
              <a:rPr lang="en-US" sz="1500" dirty="0">
                <a:solidFill>
                  <a:prstClr val="black"/>
                </a:solidFill>
                <a:latin typeface="Arial" panose="020B0604020202020204" pitchFamily="34" charset="0"/>
                <a:cs typeface="Arial" panose="020B0604020202020204" pitchFamily="34" charset="0"/>
              </a:rPr>
              <a:t> gene, isolate LK2HaP4	GenBank: LT221239.1</a:t>
            </a:r>
          </a:p>
          <a:p>
            <a:pPr lvl="0" defTabSz="914400" fontAlgn="t">
              <a:spcAft>
                <a:spcPts val="800"/>
              </a:spcAft>
            </a:pPr>
            <a:r>
              <a:rPr lang="en-US" sz="1500" dirty="0">
                <a:solidFill>
                  <a:prstClr val="black"/>
                </a:solidFill>
                <a:latin typeface="Arial" panose="020B0604020202020204" pitchFamily="34" charset="0"/>
                <a:cs typeface="Arial" panose="020B0604020202020204" pitchFamily="34" charset="0"/>
              </a:rPr>
              <a:t>GG: </a:t>
            </a:r>
            <a:r>
              <a:rPr lang="en-US" sz="1500" dirty="0" err="1">
                <a:solidFill>
                  <a:prstClr val="black"/>
                </a:solidFill>
                <a:latin typeface="Arial" panose="020B0604020202020204" pitchFamily="34" charset="0"/>
                <a:cs typeface="Arial" panose="020B0604020202020204" pitchFamily="34" charset="0"/>
              </a:rPr>
              <a:t>Halovibrio</a:t>
            </a:r>
            <a:r>
              <a:rPr lang="en-US" sz="1500" dirty="0">
                <a:solidFill>
                  <a:prstClr val="black"/>
                </a:solidFill>
                <a:latin typeface="Arial" panose="020B0604020202020204" pitchFamily="34" charset="0"/>
                <a:cs typeface="Arial" panose="020B0604020202020204" pitchFamily="34" charset="0"/>
              </a:rPr>
              <a:t> sp. strain 5F5 16S ribosomal RNA gene, partial sequence	GenBank: KY636397.1</a:t>
            </a:r>
          </a:p>
        </p:txBody>
      </p:sp>
      <p:pic>
        <p:nvPicPr>
          <p:cNvPr id="10" name="Picture 2" descr="579 &#10;484 &#10;226 &#10;156 &#10;103 &#10;103 &#10;28 &#10;15 &#10;TACTCTTGACATCCAGAGAACTTÜCCAGAGACGGATTSGTGCCTTCGGGAACTCTGAGAC &#10;AT b &#10;TACTCTTGACATCCAGAGAAGCCAGTGGAGACACAGGÜGTGCCTTCGGGAGCTCTGAGAC &#10;TACTCTTGACATCCAGAGAAGC#AAGAGATTCTGGÜGTGCCTTCGGGAACTCTGAGAC &#10;TACTCTTGACATCCTGCGAACTTÉCTAGAGATAGCTTSGTGCCTTCGGGAGCGCAGTGAC &#10;GA b &#10;TACTCTTGACATCCAGAGAACTCÉCTAGAGATAGCTTÄGTGCCTTCGGGAACTCTGAGAC &#10;TACTCTTGACATCCAGAGAAGCCAGCGGAGACGCAG#GTGCCTTCGGGAGCTCTGAGAC &#10;O AA b TACTCTTGACATCCAGAGAATCCAGCGGAGACGCAGGÄGTGCCTTCGGGAACTCTGAGAC &#10;TACTCTTGACATCCAGAGAACTTÜCCAGAGATGGATT#TGCCTTCGGGAACTCTGAGAC ">
            <a:extLst>
              <a:ext uri="{FF2B5EF4-FFF2-40B4-BE49-F238E27FC236}">
                <a16:creationId xmlns:a16="http://schemas.microsoft.com/office/drawing/2014/main" id="{4F221296-717F-4E74-84EB-1AC9900D9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87" t="14783" r="88893" b="45130"/>
          <a:stretch/>
        </p:blipFill>
        <p:spPr bwMode="auto">
          <a:xfrm>
            <a:off x="4921734" y="3485714"/>
            <a:ext cx="483436" cy="224676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0DB47F5-444A-4228-8974-43AB84C4A9B7}"/>
              </a:ext>
            </a:extLst>
          </p:cNvPr>
          <p:cNvGrpSpPr/>
          <p:nvPr/>
        </p:nvGrpSpPr>
        <p:grpSpPr>
          <a:xfrm>
            <a:off x="335821" y="741569"/>
            <a:ext cx="4296159" cy="5241232"/>
            <a:chOff x="1" y="1417866"/>
            <a:chExt cx="4296159" cy="5241232"/>
          </a:xfrm>
        </p:grpSpPr>
        <p:pic>
          <p:nvPicPr>
            <p:cNvPr id="5" name="Picture 1" descr="RWUI -05-04 - &#10;RWUI -05-05 - &#10;RWUI -05-06 - &#10;RWUI -05-07 - &#10;RWUI -05-08 - &#10;RWUI -05-09 - &#10;RWUI -05-10 - &#10;RWUI -05-11 - &#10;RWUI -05-12 - &#10;RWUI -08-04 - &#10;RWUI -08-05 - &#10;RWUI -08-06 - &#10;RWUI -08-07 - &#10;RWUI -08-08 - &#10;RWUI -08-09 - &#10;RWUI -08-10 - &#10;RWUI -08-11 - &#10;RWUI -08-12 - &#10;RWUI -12-04 - &#10;RWUI -12-05 - &#10;RWUI -12-06 - &#10;RWU1-12-10- &#10;RWU1-12-11 - &#10;RWU1-12-12- &#10;Oligotypes &#10;ö &#10;o &#10;o &#10;o &#10;3 &#10;O &#10;3 &#10;o &#10;ö &#10;O &#10;CO &#10;00 &#10;CD ">
              <a:extLst>
                <a:ext uri="{FF2B5EF4-FFF2-40B4-BE49-F238E27FC236}">
                  <a16:creationId xmlns:a16="http://schemas.microsoft.com/office/drawing/2014/main" id="{E59D91EE-05A1-4312-BEC3-294AE3FAA8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13" r="83620"/>
            <a:stretch/>
          </p:blipFill>
          <p:spPr bwMode="auto">
            <a:xfrm>
              <a:off x="1" y="1422704"/>
              <a:ext cx="902262" cy="521964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 descr="RWUI -05-04 - &#10;RWUI -05-05 - &#10;RWUI -05-06 - &#10;RWUI -05-07 - &#10;RWUI -05-08 - &#10;RWUI -05-09 - &#10;RWUI -05-10 - &#10;RWUI -05-11 - &#10;RWUI -05-12 - &#10;RWUI -08-04 - &#10;RWUI -08-05 - &#10;RWUI -08-06 - &#10;RWUI -08-07 - &#10;RWUI -08-08 - &#10;RWUI -08-09 - &#10;RWUI -08-10 - &#10;RWUI -08-11 - &#10;RWUI -08-12 - &#10;RWUI -12-04 - &#10;RWUI -12-05 - &#10;RWUI -12-06 - &#10;RWU1-12-10- &#10;RWU1-12-11 - &#10;RWU1-12-12- &#10;Oligotypes &#10;ö &#10;o &#10;o &#10;o &#10;3 &#10;O &#10;3 &#10;o &#10;ö &#10;O &#10;CO &#10;00 &#10;CD ">
              <a:extLst>
                <a:ext uri="{FF2B5EF4-FFF2-40B4-BE49-F238E27FC236}">
                  <a16:creationId xmlns:a16="http://schemas.microsoft.com/office/drawing/2014/main" id="{6CF7DB8F-2006-4B9E-8A18-05D56C2E4D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40" t="3813" r="48161"/>
            <a:stretch/>
          </p:blipFill>
          <p:spPr bwMode="auto">
            <a:xfrm>
              <a:off x="902263" y="1422704"/>
              <a:ext cx="1310909" cy="52196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descr="RWUI -05-04 - &#10;RWUI -05-05 - &#10;RWUI -05-06 - &#10;RWUI -05-07 - &#10;RWUI -05-08 - &#10;RWUI -05-09 - &#10;RWUI -05-10 - &#10;RWUI -05-11 - &#10;RWUI -05-12 - &#10;RWUI -08-04 - &#10;RWUI -08-05 - &#10;RWUI -08-06 - &#10;RWUI -08-07 - &#10;RWUI -08-08 - &#10;RWUI -08-09 - &#10;RWUI -08-10 - &#10;RWUI -08-11 - &#10;RWUI -08-12 - &#10;RWUI -12-04 - &#10;RWUI -12-05 - &#10;RWUI -12-06 - &#10;RWU1-12-10- &#10;RWU1-12-11 - &#10;RWU1-12-12- &#10;Oligotypes &#10;ö &#10;o &#10;o &#10;o &#10;3 &#10;O &#10;3 &#10;o &#10;ö &#10;O &#10;CO &#10;00 &#10;CD ">
              <a:extLst>
                <a:ext uri="{FF2B5EF4-FFF2-40B4-BE49-F238E27FC236}">
                  <a16:creationId xmlns:a16="http://schemas.microsoft.com/office/drawing/2014/main" id="{F035DCDF-17E3-4960-BE87-BDB684FAB9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74" t="3813" r="13547"/>
            <a:stretch/>
          </p:blipFill>
          <p:spPr bwMode="auto">
            <a:xfrm>
              <a:off x="2170739" y="1432377"/>
              <a:ext cx="1298771" cy="52196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 descr="RWUI -05-04 - &#10;RWUI -05-05 - &#10;RWUI -05-06 - &#10;RWUI -05-07 - &#10;RWUI -05-08 - &#10;RWUI -05-09 - &#10;RWUI -05-10 - &#10;RWUI -05-11 - &#10;RWUI -05-12 - &#10;RWUI -08-04 - &#10;RWUI -08-05 - &#10;RWUI -08-06 - &#10;RWUI -08-07 - &#10;RWUI -08-08 - &#10;RWUI -08-09 - &#10;RWUI -08-10 - &#10;RWUI -08-11 - &#10;RWUI -08-12 - &#10;RWUI -12-04 - &#10;RWUI -12-05 - &#10;RWUI -12-06 - &#10;RWU1-12-10- &#10;RWU1-12-11 - &#10;RWU1-12-12- &#10;Oligotypes &#10;ö &#10;o &#10;o &#10;o &#10;3 &#10;O &#10;3 &#10;o &#10;ö &#10;O &#10;CO &#10;00 &#10;CD ">
              <a:extLst>
                <a:ext uri="{FF2B5EF4-FFF2-40B4-BE49-F238E27FC236}">
                  <a16:creationId xmlns:a16="http://schemas.microsoft.com/office/drawing/2014/main" id="{4D18BC12-9447-4004-B729-BE5CB1E70C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636" t="3813"/>
            <a:stretch/>
          </p:blipFill>
          <p:spPr bwMode="auto">
            <a:xfrm>
              <a:off x="3481023" y="1422704"/>
              <a:ext cx="736101" cy="521964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CD05092-B1CF-4A62-802A-45C9D92CC533}"/>
                </a:ext>
              </a:extLst>
            </p:cNvPr>
            <p:cNvSpPr/>
            <p:nvPr/>
          </p:nvSpPr>
          <p:spPr>
            <a:xfrm>
              <a:off x="16909" y="6289766"/>
              <a:ext cx="4200215" cy="369332"/>
            </a:xfrm>
            <a:prstGeom prst="rect">
              <a:avLst/>
            </a:prstGeom>
            <a:solidFill>
              <a:schemeClr val="bg1"/>
            </a:solidFill>
          </p:spPr>
          <p:txBody>
            <a:bodyPr wrap="square">
              <a:spAutoFit/>
            </a:bodyPr>
            <a:lstStyle/>
            <a:p>
              <a:pPr fontAlgn="t"/>
              <a:r>
                <a:rPr lang="en-US" dirty="0">
                  <a:latin typeface="Arial" panose="020B0604020202020204" pitchFamily="34" charset="0"/>
                  <a:cs typeface="Arial" panose="020B0604020202020204" pitchFamily="34" charset="0"/>
                </a:rPr>
                <a:t>	Day 5 	      Day  8	     Day 12</a:t>
              </a:r>
            </a:p>
          </p:txBody>
        </p:sp>
        <p:sp>
          <p:nvSpPr>
            <p:cNvPr id="12" name="Rectangle 11">
              <a:extLst>
                <a:ext uri="{FF2B5EF4-FFF2-40B4-BE49-F238E27FC236}">
                  <a16:creationId xmlns:a16="http://schemas.microsoft.com/office/drawing/2014/main" id="{DE06D93C-E14E-4369-8666-1FA1DA0FBD49}"/>
                </a:ext>
              </a:extLst>
            </p:cNvPr>
            <p:cNvSpPr/>
            <p:nvPr/>
          </p:nvSpPr>
          <p:spPr>
            <a:xfrm>
              <a:off x="289334" y="5924624"/>
              <a:ext cx="4006826" cy="369332"/>
            </a:xfrm>
            <a:prstGeom prst="rect">
              <a:avLst/>
            </a:prstGeom>
            <a:solidFill>
              <a:schemeClr val="bg1"/>
            </a:solidFill>
          </p:spPr>
          <p:txBody>
            <a:bodyPr wrap="square">
              <a:spAutoFit/>
            </a:bodyPr>
            <a:lstStyle/>
            <a:p>
              <a:pPr fontAlgn="t"/>
              <a:r>
                <a:rPr lang="en-US" dirty="0">
                  <a:latin typeface="Arial" panose="020B0604020202020204" pitchFamily="34" charset="0"/>
                  <a:cs typeface="Arial" panose="020B0604020202020204" pitchFamily="34" charset="0"/>
                </a:rPr>
                <a:t>  T	  CON	T      CON     T      CON</a:t>
              </a:r>
            </a:p>
          </p:txBody>
        </p:sp>
        <p:cxnSp>
          <p:nvCxnSpPr>
            <p:cNvPr id="16" name="Straight Connector 15">
              <a:extLst>
                <a:ext uri="{FF2B5EF4-FFF2-40B4-BE49-F238E27FC236}">
                  <a16:creationId xmlns:a16="http://schemas.microsoft.com/office/drawing/2014/main" id="{19FAF8E1-5C93-4A2E-AD2A-7F0F542AA00B}"/>
                </a:ext>
              </a:extLst>
            </p:cNvPr>
            <p:cNvCxnSpPr>
              <a:cxnSpLocks/>
            </p:cNvCxnSpPr>
            <p:nvPr/>
          </p:nvCxnSpPr>
          <p:spPr>
            <a:xfrm>
              <a:off x="1553672" y="1418658"/>
              <a:ext cx="4999" cy="5229315"/>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3FF512F-4EC7-4273-B501-5C11818D1776}"/>
                </a:ext>
              </a:extLst>
            </p:cNvPr>
            <p:cNvCxnSpPr>
              <a:cxnSpLocks/>
            </p:cNvCxnSpPr>
            <p:nvPr/>
          </p:nvCxnSpPr>
          <p:spPr>
            <a:xfrm>
              <a:off x="2831622" y="1418658"/>
              <a:ext cx="4999" cy="5229315"/>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497B954-A35D-49FA-A988-D3143B33BA7D}"/>
                </a:ext>
              </a:extLst>
            </p:cNvPr>
            <p:cNvCxnSpPr>
              <a:cxnSpLocks/>
            </p:cNvCxnSpPr>
            <p:nvPr/>
          </p:nvCxnSpPr>
          <p:spPr>
            <a:xfrm>
              <a:off x="902888" y="1424285"/>
              <a:ext cx="0" cy="48559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EBA93882-0E9C-4388-B971-23B820A1F198}"/>
                </a:ext>
              </a:extLst>
            </p:cNvPr>
            <p:cNvCxnSpPr>
              <a:cxnSpLocks/>
            </p:cNvCxnSpPr>
            <p:nvPr/>
          </p:nvCxnSpPr>
          <p:spPr>
            <a:xfrm>
              <a:off x="2192219" y="1417867"/>
              <a:ext cx="0" cy="4855945"/>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17E4984-6FA8-4E37-9277-0D5694FDE63C}"/>
                </a:ext>
              </a:extLst>
            </p:cNvPr>
            <p:cNvCxnSpPr>
              <a:cxnSpLocks/>
            </p:cNvCxnSpPr>
            <p:nvPr/>
          </p:nvCxnSpPr>
          <p:spPr>
            <a:xfrm>
              <a:off x="3474886" y="1417866"/>
              <a:ext cx="0" cy="4855945"/>
            </a:xfrm>
            <a:prstGeom prst="line">
              <a:avLst/>
            </a:prstGeom>
            <a:ln w="190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71486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BB7406D-B3ED-44A5-9A4E-BBB5BCB38FAB}"/>
              </a:ext>
            </a:extLst>
          </p:cNvPr>
          <p:cNvPicPr>
            <a:picLocks noChangeAspect="1"/>
          </p:cNvPicPr>
          <p:nvPr/>
        </p:nvPicPr>
        <p:blipFill rotWithShape="1">
          <a:blip r:embed="rId3">
            <a:extLst>
              <a:ext uri="{28A0092B-C50C-407E-A947-70E740481C1C}">
                <a14:useLocalDpi xmlns:a14="http://schemas.microsoft.com/office/drawing/2010/main" val="0"/>
              </a:ext>
            </a:extLst>
          </a:blip>
          <a:srcRect l="1502" r="26141" b="10130"/>
          <a:stretch/>
        </p:blipFill>
        <p:spPr>
          <a:xfrm>
            <a:off x="0" y="162876"/>
            <a:ext cx="12192000" cy="6855417"/>
          </a:xfrm>
          <a:prstGeom prst="rect">
            <a:avLst/>
          </a:prstGeom>
        </p:spPr>
      </p:pic>
      <p:grpSp>
        <p:nvGrpSpPr>
          <p:cNvPr id="30" name="Group 29">
            <a:extLst>
              <a:ext uri="{FF2B5EF4-FFF2-40B4-BE49-F238E27FC236}">
                <a16:creationId xmlns:a16="http://schemas.microsoft.com/office/drawing/2014/main" id="{C3B5FB46-BCE7-4306-B4A9-4B6133635DF9}"/>
              </a:ext>
            </a:extLst>
          </p:cNvPr>
          <p:cNvGrpSpPr/>
          <p:nvPr/>
        </p:nvGrpSpPr>
        <p:grpSpPr>
          <a:xfrm>
            <a:off x="1802081" y="115129"/>
            <a:ext cx="1638639" cy="1879552"/>
            <a:chOff x="2048887" y="50393"/>
            <a:chExt cx="1638639" cy="1879552"/>
          </a:xfrm>
        </p:grpSpPr>
        <p:grpSp>
          <p:nvGrpSpPr>
            <p:cNvPr id="29" name="Group 28">
              <a:extLst>
                <a:ext uri="{FF2B5EF4-FFF2-40B4-BE49-F238E27FC236}">
                  <a16:creationId xmlns:a16="http://schemas.microsoft.com/office/drawing/2014/main" id="{DEAC9322-72F9-4319-B368-B98BD18D1FB9}"/>
                </a:ext>
              </a:extLst>
            </p:cNvPr>
            <p:cNvGrpSpPr/>
            <p:nvPr/>
          </p:nvGrpSpPr>
          <p:grpSpPr>
            <a:xfrm>
              <a:off x="2048887" y="262985"/>
              <a:ext cx="1638639" cy="1666960"/>
              <a:chOff x="2048887" y="262985"/>
              <a:chExt cx="1638639" cy="1666960"/>
            </a:xfrm>
          </p:grpSpPr>
          <p:sp>
            <p:nvSpPr>
              <p:cNvPr id="24" name="Title 1">
                <a:extLst>
                  <a:ext uri="{FF2B5EF4-FFF2-40B4-BE49-F238E27FC236}">
                    <a16:creationId xmlns:a16="http://schemas.microsoft.com/office/drawing/2014/main" id="{D9320246-2853-4472-899C-47988EF85170}"/>
                  </a:ext>
                </a:extLst>
              </p:cNvPr>
              <p:cNvSpPr txBox="1">
                <a:spLocks/>
              </p:cNvSpPr>
              <p:nvPr/>
            </p:nvSpPr>
            <p:spPr>
              <a:xfrm>
                <a:off x="2048887" y="262985"/>
                <a:ext cx="1618488" cy="1617445"/>
              </a:xfrm>
              <a:prstGeom prst="rect">
                <a:avLst/>
              </a:prstGeom>
              <a:solidFill>
                <a:srgbClr val="F2F2F2">
                  <a:alpha val="76078"/>
                </a:srgbClr>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spcAft>
                    <a:spcPts val="1200"/>
                  </a:spcAft>
                </a:pPr>
                <a:endParaRPr lang="en-US" sz="3200" dirty="0">
                  <a:solidFill>
                    <a:sysClr val="windowText" lastClr="000000"/>
                  </a:solidFill>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F3AFD9C8-FC37-4946-B11F-56A7E147DE90}"/>
                  </a:ext>
                </a:extLst>
              </p:cNvPr>
              <p:cNvSpPr/>
              <p:nvPr/>
            </p:nvSpPr>
            <p:spPr>
              <a:xfrm>
                <a:off x="2175123" y="312697"/>
                <a:ext cx="548640" cy="54864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F700568D-2ECB-42D8-B1A8-827E90128044}"/>
                  </a:ext>
                </a:extLst>
              </p:cNvPr>
              <p:cNvSpPr/>
              <p:nvPr/>
            </p:nvSpPr>
            <p:spPr>
              <a:xfrm>
                <a:off x="2380863" y="1658207"/>
                <a:ext cx="137160" cy="13716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23E2AC7E-681A-4A0B-B341-2DE1B239D03F}"/>
                  </a:ext>
                </a:extLst>
              </p:cNvPr>
              <p:cNvSpPr/>
              <p:nvPr/>
            </p:nvSpPr>
            <p:spPr>
              <a:xfrm>
                <a:off x="2312283" y="965416"/>
                <a:ext cx="274320" cy="2743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3" name="Content Placeholder 2">
                <a:extLst>
                  <a:ext uri="{FF2B5EF4-FFF2-40B4-BE49-F238E27FC236}">
                    <a16:creationId xmlns:a16="http://schemas.microsoft.com/office/drawing/2014/main" id="{D3A25068-547A-4EE5-8695-FDC1C851EEE8}"/>
                  </a:ext>
                </a:extLst>
              </p:cNvPr>
              <p:cNvSpPr txBox="1">
                <a:spLocks/>
              </p:cNvSpPr>
              <p:nvPr/>
            </p:nvSpPr>
            <p:spPr>
              <a:xfrm>
                <a:off x="2624206" y="457199"/>
                <a:ext cx="1063320" cy="1472746"/>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400" dirty="0">
                    <a:latin typeface="Arial" panose="020B0604020202020204" pitchFamily="34" charset="0"/>
                    <a:cs typeface="Arial" panose="020B0604020202020204" pitchFamily="34" charset="0"/>
                  </a:rPr>
                  <a:t>2,720,000</a:t>
                </a:r>
              </a:p>
              <a:p>
                <a:pPr marL="0" indent="0" algn="ctr">
                  <a:spcBef>
                    <a:spcPts val="0"/>
                  </a:spcBef>
                  <a:spcAft>
                    <a:spcPts val="0"/>
                  </a:spcAft>
                  <a:buNone/>
                </a:pPr>
                <a:endParaRPr lang="en-US" sz="12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US" sz="1400" dirty="0">
                  <a:latin typeface="Arial" panose="020B0604020202020204" pitchFamily="34" charset="0"/>
                  <a:cs typeface="Arial" panose="020B0604020202020204" pitchFamily="34" charset="0"/>
                </a:endParaRPr>
              </a:p>
              <a:p>
                <a:pPr marL="0" indent="0" algn="ctr">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spcBef>
                    <a:spcPts val="0"/>
                  </a:spcBef>
                  <a:spcAft>
                    <a:spcPts val="0"/>
                  </a:spcAft>
                  <a:buNone/>
                </a:pPr>
                <a:r>
                  <a:rPr lang="en-US" sz="1400" dirty="0">
                    <a:latin typeface="Arial" panose="020B0604020202020204" pitchFamily="34" charset="0"/>
                    <a:cs typeface="Arial" panose="020B0604020202020204" pitchFamily="34" charset="0"/>
                  </a:rPr>
                  <a:t>1,350,000</a:t>
                </a:r>
              </a:p>
              <a:p>
                <a:pPr marL="0" indent="0" algn="ctr">
                  <a:spcBef>
                    <a:spcPts val="0"/>
                  </a:spcBef>
                  <a:spcAft>
                    <a:spcPts val="0"/>
                  </a:spcAft>
                  <a:buNone/>
                </a:pPr>
                <a:endParaRPr lang="en-US" sz="1900" dirty="0">
                  <a:latin typeface="Arial" panose="020B0604020202020204" pitchFamily="34" charset="0"/>
                  <a:cs typeface="Arial" panose="020B0604020202020204" pitchFamily="34" charset="0"/>
                </a:endParaRPr>
              </a:p>
              <a:p>
                <a:pPr marL="0" indent="0" algn="ctr">
                  <a:spcBef>
                    <a:spcPts val="0"/>
                  </a:spcBef>
                  <a:spcAft>
                    <a:spcPts val="0"/>
                  </a:spcAft>
                  <a:buNone/>
                </a:pPr>
                <a:r>
                  <a:rPr lang="en-US" sz="1400" dirty="0">
                    <a:latin typeface="Arial" panose="020B0604020202020204" pitchFamily="34" charset="0"/>
                    <a:cs typeface="Arial" panose="020B0604020202020204" pitchFamily="34" charset="0"/>
                  </a:rPr>
                  <a:t>675,000</a:t>
                </a:r>
              </a:p>
              <a:p>
                <a:pPr marL="0" indent="0" algn="ctr">
                  <a:spcBef>
                    <a:spcPts val="0"/>
                  </a:spcBef>
                  <a:spcAft>
                    <a:spcPts val="0"/>
                  </a:spcAft>
                  <a:buNone/>
                </a:pPr>
                <a:endParaRPr lang="en-US" sz="900" dirty="0">
                  <a:latin typeface="Arial" panose="020B0604020202020204" pitchFamily="34" charset="0"/>
                  <a:cs typeface="Arial" panose="020B0604020202020204" pitchFamily="34" charset="0"/>
                </a:endParaRPr>
              </a:p>
              <a:p>
                <a:pPr marL="0" indent="0" algn="ctr">
                  <a:spcBef>
                    <a:spcPts val="0"/>
                  </a:spcBef>
                  <a:spcAft>
                    <a:spcPts val="0"/>
                  </a:spcAft>
                  <a:buNone/>
                </a:pPr>
                <a:r>
                  <a:rPr lang="en-US" sz="1400" dirty="0">
                    <a:latin typeface="Arial" panose="020B0604020202020204" pitchFamily="34" charset="0"/>
                    <a:cs typeface="Arial" panose="020B0604020202020204" pitchFamily="34" charset="0"/>
                  </a:rPr>
                  <a:t>2</a:t>
                </a:r>
              </a:p>
            </p:txBody>
          </p:sp>
          <p:sp>
            <p:nvSpPr>
              <p:cNvPr id="27" name="Oval 26">
                <a:extLst>
                  <a:ext uri="{FF2B5EF4-FFF2-40B4-BE49-F238E27FC236}">
                    <a16:creationId xmlns:a16="http://schemas.microsoft.com/office/drawing/2014/main" id="{F1B7B542-0EE6-42DA-99CC-7ED5F75BA30A}"/>
                  </a:ext>
                </a:extLst>
              </p:cNvPr>
              <p:cNvSpPr/>
              <p:nvPr/>
            </p:nvSpPr>
            <p:spPr>
              <a:xfrm>
                <a:off x="2344287" y="1343815"/>
                <a:ext cx="210312" cy="21031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sp>
          <p:nvSpPr>
            <p:cNvPr id="28" name="Content Placeholder 2">
              <a:extLst>
                <a:ext uri="{FF2B5EF4-FFF2-40B4-BE49-F238E27FC236}">
                  <a16:creationId xmlns:a16="http://schemas.microsoft.com/office/drawing/2014/main" id="{2F2943CB-0E14-4558-A80C-02A361DC1233}"/>
                </a:ext>
              </a:extLst>
            </p:cNvPr>
            <p:cNvSpPr txBox="1">
              <a:spLocks/>
            </p:cNvSpPr>
            <p:nvPr/>
          </p:nvSpPr>
          <p:spPr>
            <a:xfrm>
              <a:off x="2171613" y="50393"/>
              <a:ext cx="1364605" cy="300755"/>
            </a:xfrm>
            <a:prstGeom prst="rect">
              <a:avLst/>
            </a:prstGeom>
          </p:spPr>
          <p:txBody>
            <a:bodyPr vert="horz" lIns="0" tIns="45720" rIns="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400" b="1" dirty="0">
                  <a:latin typeface="Arial" panose="020B0604020202020204" pitchFamily="34" charset="0"/>
                  <a:cs typeface="Arial" panose="020B0604020202020204" pitchFamily="34" charset="0"/>
                </a:rPr>
                <a:t>Number of Reads</a:t>
              </a:r>
            </a:p>
          </p:txBody>
        </p:sp>
      </p:grpSp>
      <p:grpSp>
        <p:nvGrpSpPr>
          <p:cNvPr id="32" name="Group 31">
            <a:extLst>
              <a:ext uri="{FF2B5EF4-FFF2-40B4-BE49-F238E27FC236}">
                <a16:creationId xmlns:a16="http://schemas.microsoft.com/office/drawing/2014/main" id="{43B6DBD2-B85C-4BA6-8491-F5E7EE2A99EE}"/>
              </a:ext>
            </a:extLst>
          </p:cNvPr>
          <p:cNvGrpSpPr/>
          <p:nvPr/>
        </p:nvGrpSpPr>
        <p:grpSpPr>
          <a:xfrm>
            <a:off x="105197" y="69356"/>
            <a:ext cx="1618488" cy="1925325"/>
            <a:chOff x="105197" y="4620"/>
            <a:chExt cx="1618488" cy="1925325"/>
          </a:xfrm>
        </p:grpSpPr>
        <p:grpSp>
          <p:nvGrpSpPr>
            <p:cNvPr id="25" name="Group 24">
              <a:extLst>
                <a:ext uri="{FF2B5EF4-FFF2-40B4-BE49-F238E27FC236}">
                  <a16:creationId xmlns:a16="http://schemas.microsoft.com/office/drawing/2014/main" id="{E678CFFB-6714-4C76-84FC-77A921C8D526}"/>
                </a:ext>
              </a:extLst>
            </p:cNvPr>
            <p:cNvGrpSpPr/>
            <p:nvPr/>
          </p:nvGrpSpPr>
          <p:grpSpPr>
            <a:xfrm>
              <a:off x="105197" y="262986"/>
              <a:ext cx="1618488" cy="1666959"/>
              <a:chOff x="10220241" y="82075"/>
              <a:chExt cx="1618488" cy="1666959"/>
            </a:xfrm>
          </p:grpSpPr>
          <p:sp>
            <p:nvSpPr>
              <p:cNvPr id="17" name="Title 1">
                <a:extLst>
                  <a:ext uri="{FF2B5EF4-FFF2-40B4-BE49-F238E27FC236}">
                    <a16:creationId xmlns:a16="http://schemas.microsoft.com/office/drawing/2014/main" id="{74442DD6-DD82-4492-8531-55C5399A6C00}"/>
                  </a:ext>
                </a:extLst>
              </p:cNvPr>
              <p:cNvSpPr txBox="1">
                <a:spLocks/>
              </p:cNvSpPr>
              <p:nvPr/>
            </p:nvSpPr>
            <p:spPr>
              <a:xfrm>
                <a:off x="10220241" y="82075"/>
                <a:ext cx="1618488" cy="1617445"/>
              </a:xfrm>
              <a:prstGeom prst="rect">
                <a:avLst/>
              </a:prstGeom>
              <a:solidFill>
                <a:srgbClr val="F2F2F2">
                  <a:alpha val="76078"/>
                </a:srgbClr>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spcAft>
                    <a:spcPts val="1200"/>
                  </a:spcAft>
                </a:pPr>
                <a:endParaRPr lang="en-US" sz="3200" dirty="0">
                  <a:solidFill>
                    <a:sysClr val="windowText" lastClr="000000"/>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C8EB08BD-C9DA-4C5A-B11C-EA2F3117A64B}"/>
                  </a:ext>
                </a:extLst>
              </p:cNvPr>
              <p:cNvSpPr txBox="1">
                <a:spLocks/>
              </p:cNvSpPr>
              <p:nvPr/>
            </p:nvSpPr>
            <p:spPr>
              <a:xfrm>
                <a:off x="10580692" y="141606"/>
                <a:ext cx="574174" cy="1607428"/>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sz="1400" b="1" dirty="0">
                    <a:latin typeface="Arial" panose="020B0604020202020204" pitchFamily="34" charset="0"/>
                    <a:cs typeface="Arial" panose="020B0604020202020204" pitchFamily="34" charset="0"/>
                  </a:rPr>
                  <a:t>22</a:t>
                </a: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spcBef>
                    <a:spcPts val="0"/>
                  </a:spcBef>
                  <a:spcAft>
                    <a:spcPts val="0"/>
                  </a:spcAft>
                </a:pPr>
                <a:endParaRPr lang="en-US" sz="1400" b="1" dirty="0">
                  <a:latin typeface="Arial" panose="020B0604020202020204" pitchFamily="34" charset="0"/>
                  <a:cs typeface="Arial" panose="020B0604020202020204" pitchFamily="34" charset="0"/>
                </a:endParaRPr>
              </a:p>
              <a:p>
                <a:pPr>
                  <a:lnSpc>
                    <a:spcPct val="120000"/>
                  </a:lnSpc>
                  <a:spcBef>
                    <a:spcPts val="0"/>
                  </a:spcBef>
                  <a:spcAft>
                    <a:spcPts val="0"/>
                  </a:spcAft>
                </a:pPr>
                <a:r>
                  <a:rPr lang="en-US" sz="1400" b="1" dirty="0">
                    <a:latin typeface="Arial" panose="020B0604020202020204" pitchFamily="34" charset="0"/>
                    <a:cs typeface="Arial" panose="020B0604020202020204" pitchFamily="34" charset="0"/>
                  </a:rPr>
                  <a:t>1</a:t>
                </a:r>
              </a:p>
              <a:p>
                <a:pPr>
                  <a:spcBef>
                    <a:spcPts val="0"/>
                  </a:spcBef>
                  <a:spcAft>
                    <a:spcPts val="0"/>
                  </a:spcAft>
                </a:pPr>
                <a:r>
                  <a:rPr lang="en-US" sz="1400" b="1" dirty="0">
                    <a:latin typeface="Arial" panose="020B0604020202020204" pitchFamily="34" charset="0"/>
                    <a:cs typeface="Arial" panose="020B0604020202020204" pitchFamily="34" charset="0"/>
                  </a:rPr>
                  <a:t>0</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81B0E99B-7853-4BC6-A2B0-CBE0B448F2C4}"/>
                      </a:ext>
                    </a:extLst>
                  </p:cNvPr>
                  <p:cNvSpPr txBox="1">
                    <a:spLocks/>
                  </p:cNvSpPr>
                  <p:nvPr/>
                </p:nvSpPr>
                <p:spPr>
                  <a:xfrm>
                    <a:off x="10863558" y="561623"/>
                    <a:ext cx="890124" cy="68647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m:rPr>
                                  <m:sty m:val="p"/>
                                </m:rPr>
                                <a:rPr lang="en-US" sz="1400" b="0" i="0" smtClean="0">
                                  <a:latin typeface="Cambria Math" panose="02040503050406030204" pitchFamily="18" charset="0"/>
                                </a:rPr>
                                <m:t>Treatment</m:t>
                              </m:r>
                            </m:num>
                            <m:den>
                              <m:r>
                                <m:rPr>
                                  <m:sty m:val="p"/>
                                </m:rPr>
                                <a:rPr lang="en-US" sz="1400" b="0" i="0" smtClean="0">
                                  <a:latin typeface="Cambria Math" panose="02040503050406030204" pitchFamily="18" charset="0"/>
                                </a:rPr>
                                <m:t>Control</m:t>
                              </m:r>
                            </m:den>
                          </m:f>
                        </m:oMath>
                      </m:oMathPara>
                    </a14:m>
                    <a:endParaRPr lang="en-US" sz="1400" b="1" dirty="0">
                      <a:latin typeface="Arial" panose="020B0604020202020204" pitchFamily="34" charset="0"/>
                      <a:cs typeface="Arial" panose="020B0604020202020204" pitchFamily="34" charset="0"/>
                    </a:endParaRPr>
                  </a:p>
                </p:txBody>
              </p:sp>
            </mc:Choice>
            <mc:Fallback xmlns="">
              <p:sp>
                <p:nvSpPr>
                  <p:cNvPr id="11" name="Content Placeholder 2">
                    <a:extLst>
                      <a:ext uri="{FF2B5EF4-FFF2-40B4-BE49-F238E27FC236}">
                        <a16:creationId xmlns:a16="http://schemas.microsoft.com/office/drawing/2014/main" id="{81B0E99B-7853-4BC6-A2B0-CBE0B448F2C4}"/>
                      </a:ext>
                    </a:extLst>
                  </p:cNvPr>
                  <p:cNvSpPr txBox="1">
                    <a:spLocks noRot="1" noChangeAspect="1" noMove="1" noResize="1" noEditPoints="1" noAdjustHandles="1" noChangeArrowheads="1" noChangeShapeType="1" noTextEdit="1"/>
                  </p:cNvSpPr>
                  <p:nvPr/>
                </p:nvSpPr>
                <p:spPr>
                  <a:xfrm>
                    <a:off x="10863558" y="561623"/>
                    <a:ext cx="890124" cy="686476"/>
                  </a:xfrm>
                  <a:prstGeom prst="rect">
                    <a:avLst/>
                  </a:prstGeom>
                  <a:blipFill>
                    <a:blip r:embed="rId4"/>
                    <a:stretch>
                      <a:fillRect l="-4795"/>
                    </a:stretch>
                  </a:blipFill>
                </p:spPr>
                <p:txBody>
                  <a:bodyPr/>
                  <a:lstStyle/>
                  <a:p>
                    <a:r>
                      <a:rPr lang="en-US">
                        <a:noFill/>
                      </a:rPr>
                      <a:t> </a:t>
                    </a:r>
                  </a:p>
                </p:txBody>
              </p:sp>
            </mc:Fallback>
          </mc:AlternateContent>
        </p:grpSp>
        <p:sp>
          <p:nvSpPr>
            <p:cNvPr id="31" name="Content Placeholder 2">
              <a:extLst>
                <a:ext uri="{FF2B5EF4-FFF2-40B4-BE49-F238E27FC236}">
                  <a16:creationId xmlns:a16="http://schemas.microsoft.com/office/drawing/2014/main" id="{772CCAEE-9206-4B7A-B6DF-FAA99BD217E6}"/>
                </a:ext>
              </a:extLst>
            </p:cNvPr>
            <p:cNvSpPr txBox="1">
              <a:spLocks/>
            </p:cNvSpPr>
            <p:nvPr/>
          </p:nvSpPr>
          <p:spPr>
            <a:xfrm>
              <a:off x="280101" y="4620"/>
              <a:ext cx="1364605" cy="30075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1400" b="1" dirty="0">
                  <a:latin typeface="Arial" panose="020B0604020202020204" pitchFamily="34" charset="0"/>
                  <a:cs typeface="Arial" panose="020B0604020202020204" pitchFamily="34" charset="0"/>
                </a:rPr>
                <a:t>Occurrence</a:t>
              </a:r>
            </a:p>
          </p:txBody>
        </p:sp>
      </p:grpSp>
      <p:pic>
        <p:nvPicPr>
          <p:cNvPr id="26" name="Picture 25">
            <a:extLst>
              <a:ext uri="{FF2B5EF4-FFF2-40B4-BE49-F238E27FC236}">
                <a16:creationId xmlns:a16="http://schemas.microsoft.com/office/drawing/2014/main" id="{F7BC0AE6-1FCE-43BF-A50B-BF17490F4B11}"/>
              </a:ext>
            </a:extLst>
          </p:cNvPr>
          <p:cNvPicPr>
            <a:picLocks noChangeAspect="1"/>
          </p:cNvPicPr>
          <p:nvPr/>
        </p:nvPicPr>
        <p:blipFill rotWithShape="1">
          <a:blip r:embed="rId5"/>
          <a:srcRect r="3481" b="6431"/>
          <a:stretch/>
        </p:blipFill>
        <p:spPr>
          <a:xfrm rot="16200000">
            <a:off x="-402974" y="1020699"/>
            <a:ext cx="1501077" cy="347858"/>
          </a:xfrm>
          <a:prstGeom prst="rect">
            <a:avLst/>
          </a:prstGeom>
        </p:spPr>
      </p:pic>
    </p:spTree>
    <p:extLst>
      <p:ext uri="{BB962C8B-B14F-4D97-AF65-F5344CB8AC3E}">
        <p14:creationId xmlns:p14="http://schemas.microsoft.com/office/powerpoint/2010/main" val="3096831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D3B51717-A16D-49BB-98BE-4F1A63B511F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8613" b="3713"/>
          <a:stretch/>
        </p:blipFill>
        <p:spPr>
          <a:xfrm>
            <a:off x="1558212" y="34634"/>
            <a:ext cx="10633788" cy="6204705"/>
          </a:xfrm>
        </p:spPr>
      </p:pic>
      <p:sp>
        <p:nvSpPr>
          <p:cNvPr id="17" name="Content Placeholder 2">
            <a:extLst>
              <a:ext uri="{FF2B5EF4-FFF2-40B4-BE49-F238E27FC236}">
                <a16:creationId xmlns:a16="http://schemas.microsoft.com/office/drawing/2014/main" id="{8DD5AC6D-E7C3-40D4-9D72-3122D38E55DF}"/>
              </a:ext>
            </a:extLst>
          </p:cNvPr>
          <p:cNvSpPr txBox="1">
            <a:spLocks/>
          </p:cNvSpPr>
          <p:nvPr/>
        </p:nvSpPr>
        <p:spPr>
          <a:xfrm>
            <a:off x="1946217" y="5083641"/>
            <a:ext cx="4641195" cy="1618488"/>
          </a:xfrm>
          <a:prstGeom prst="rect">
            <a:avLst/>
          </a:prstGeom>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None/>
            </a:pPr>
            <a:r>
              <a:rPr lang="en-US" sz="1400" dirty="0" err="1">
                <a:latin typeface="Arial" panose="020B0604020202020204" pitchFamily="34" charset="0"/>
                <a:cs typeface="Arial" panose="020B0604020202020204" pitchFamily="34" charset="0"/>
              </a:rPr>
              <a:t>Proteobacteria;Gammaproteobacteria;</a:t>
            </a:r>
            <a:r>
              <a:rPr lang="en-US" sz="1400" b="1" dirty="0" err="1">
                <a:latin typeface="Arial" panose="020B0604020202020204" pitchFamily="34" charset="0"/>
                <a:cs typeface="Arial" panose="020B0604020202020204" pitchFamily="34" charset="0"/>
              </a:rPr>
              <a:t>Chromatiales</a:t>
            </a:r>
            <a:endParaRPr lang="en-US" sz="1400" b="1" dirty="0">
              <a:latin typeface="Arial" panose="020B0604020202020204" pitchFamily="34" charset="0"/>
              <a:cs typeface="Arial" panose="020B0604020202020204" pitchFamily="34" charset="0"/>
            </a:endParaRPr>
          </a:p>
          <a:p>
            <a:pPr marL="0" indent="0">
              <a:spcBef>
                <a:spcPts val="0"/>
              </a:spcBef>
              <a:spcAft>
                <a:spcPts val="0"/>
              </a:spcAft>
              <a:buNone/>
            </a:pPr>
            <a:r>
              <a:rPr lang="en-US" sz="1400" dirty="0" err="1">
                <a:latin typeface="Arial" panose="020B0604020202020204" pitchFamily="34" charset="0"/>
                <a:cs typeface="Arial" panose="020B0604020202020204" pitchFamily="34" charset="0"/>
              </a:rPr>
              <a:t>Proteobacteria;Gammaproteobacteria;</a:t>
            </a:r>
            <a:r>
              <a:rPr lang="en-US" sz="1400" b="1" dirty="0" err="1">
                <a:latin typeface="Arial" panose="020B0604020202020204" pitchFamily="34" charset="0"/>
                <a:cs typeface="Arial" panose="020B0604020202020204" pitchFamily="34" charset="0"/>
              </a:rPr>
              <a:t>Xanthomonadales</a:t>
            </a:r>
            <a:endParaRPr lang="en-US" sz="1400" b="1" dirty="0">
              <a:latin typeface="Arial" panose="020B0604020202020204" pitchFamily="34" charset="0"/>
              <a:cs typeface="Arial" panose="020B0604020202020204" pitchFamily="34" charset="0"/>
            </a:endParaRPr>
          </a:p>
          <a:p>
            <a:pPr marL="0" indent="0">
              <a:spcBef>
                <a:spcPts val="0"/>
              </a:spcBef>
              <a:spcAft>
                <a:spcPts val="0"/>
              </a:spcAft>
              <a:buNone/>
            </a:pPr>
            <a:r>
              <a:rPr lang="pt-BR" sz="1400" dirty="0">
                <a:latin typeface="Arial" panose="020B0604020202020204" pitchFamily="34" charset="0"/>
                <a:cs typeface="Arial" panose="020B0604020202020204" pitchFamily="34" charset="0"/>
              </a:rPr>
              <a:t>Bacteroidetes;Cytophagia;</a:t>
            </a:r>
            <a:r>
              <a:rPr lang="pt-BR" sz="1400" b="1" dirty="0">
                <a:latin typeface="Arial" panose="020B0604020202020204" pitchFamily="34" charset="0"/>
                <a:cs typeface="Arial" panose="020B0604020202020204" pitchFamily="34" charset="0"/>
              </a:rPr>
              <a:t>Order_II</a:t>
            </a:r>
          </a:p>
          <a:p>
            <a:pPr marL="0" indent="0">
              <a:spcBef>
                <a:spcPts val="0"/>
              </a:spcBef>
              <a:spcAft>
                <a:spcPts val="0"/>
              </a:spcAft>
              <a:buNone/>
            </a:pPr>
            <a:r>
              <a:rPr lang="en-US" sz="1400" dirty="0" err="1">
                <a:latin typeface="Arial" panose="020B0604020202020204" pitchFamily="34" charset="0"/>
                <a:cs typeface="Arial" panose="020B0604020202020204" pitchFamily="34" charset="0"/>
              </a:rPr>
              <a:t>Proteobacteria;Gammaproteobacteria;</a:t>
            </a:r>
            <a:r>
              <a:rPr lang="en-US" sz="1400" b="1" dirty="0" err="1">
                <a:latin typeface="Arial" panose="020B0604020202020204" pitchFamily="34" charset="0"/>
                <a:cs typeface="Arial" panose="020B0604020202020204" pitchFamily="34" charset="0"/>
              </a:rPr>
              <a:t>Vibrionales</a:t>
            </a:r>
            <a:endParaRPr lang="en-US" sz="1400" b="1" dirty="0">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879648DE-15A4-46BD-B3C4-024BAB7AC6DC}"/>
              </a:ext>
            </a:extLst>
          </p:cNvPr>
          <p:cNvGrpSpPr/>
          <p:nvPr/>
        </p:nvGrpSpPr>
        <p:grpSpPr>
          <a:xfrm>
            <a:off x="133385" y="5157950"/>
            <a:ext cx="1618488" cy="1666959"/>
            <a:chOff x="10220241" y="82075"/>
            <a:chExt cx="1618488" cy="1666959"/>
          </a:xfrm>
        </p:grpSpPr>
        <p:sp>
          <p:nvSpPr>
            <p:cNvPr id="16" name="Title 1">
              <a:extLst>
                <a:ext uri="{FF2B5EF4-FFF2-40B4-BE49-F238E27FC236}">
                  <a16:creationId xmlns:a16="http://schemas.microsoft.com/office/drawing/2014/main" id="{3033A8B1-AD51-4FBD-920E-49A3B663B8B1}"/>
                </a:ext>
              </a:extLst>
            </p:cNvPr>
            <p:cNvSpPr txBox="1">
              <a:spLocks/>
            </p:cNvSpPr>
            <p:nvPr/>
          </p:nvSpPr>
          <p:spPr>
            <a:xfrm>
              <a:off x="10220241" y="82075"/>
              <a:ext cx="1618488" cy="1617445"/>
            </a:xfrm>
            <a:prstGeom prst="rect">
              <a:avLst/>
            </a:prstGeom>
            <a:solidFill>
              <a:srgbClr val="F2F2F2">
                <a:alpha val="76078"/>
              </a:srgbClr>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spcAft>
                  <a:spcPts val="1200"/>
                </a:spcAft>
              </a:pPr>
              <a:endParaRPr lang="en-US" sz="3200" dirty="0">
                <a:solidFill>
                  <a:sysClr val="windowText" lastClr="000000"/>
                </a:solidFill>
              </a:endParaRPr>
            </a:p>
          </p:txBody>
        </p:sp>
        <p:sp>
          <p:nvSpPr>
            <p:cNvPr id="18" name="Content Placeholder 2">
              <a:extLst>
                <a:ext uri="{FF2B5EF4-FFF2-40B4-BE49-F238E27FC236}">
                  <a16:creationId xmlns:a16="http://schemas.microsoft.com/office/drawing/2014/main" id="{BCE19F24-9B17-4D0B-92A5-B5A7C61F3830}"/>
                </a:ext>
              </a:extLst>
            </p:cNvPr>
            <p:cNvSpPr txBox="1">
              <a:spLocks/>
            </p:cNvSpPr>
            <p:nvPr/>
          </p:nvSpPr>
          <p:spPr>
            <a:xfrm>
              <a:off x="10580692" y="141606"/>
              <a:ext cx="574174" cy="1607428"/>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sz="1400" b="1" dirty="0"/>
                <a:t>22</a:t>
              </a:r>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spcBef>
                  <a:spcPts val="0"/>
                </a:spcBef>
                <a:spcAft>
                  <a:spcPts val="0"/>
                </a:spcAft>
              </a:pPr>
              <a:endParaRPr lang="en-US" sz="1400" b="1" dirty="0"/>
            </a:p>
            <a:p>
              <a:pPr>
                <a:lnSpc>
                  <a:spcPct val="120000"/>
                </a:lnSpc>
                <a:spcBef>
                  <a:spcPts val="0"/>
                </a:spcBef>
                <a:spcAft>
                  <a:spcPts val="0"/>
                </a:spcAft>
              </a:pPr>
              <a:r>
                <a:rPr lang="en-US" sz="1400" b="1" dirty="0"/>
                <a:t>1</a:t>
              </a:r>
            </a:p>
            <a:p>
              <a:pPr>
                <a:spcBef>
                  <a:spcPts val="0"/>
                </a:spcBef>
                <a:spcAft>
                  <a:spcPts val="0"/>
                </a:spcAft>
              </a:pPr>
              <a:r>
                <a:rPr lang="en-US" sz="1400" b="1" dirty="0"/>
                <a:t>0</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4188F77D-EABE-4445-BB52-CD7200202A42}"/>
                    </a:ext>
                  </a:extLst>
                </p:cNvPr>
                <p:cNvSpPr txBox="1">
                  <a:spLocks/>
                </p:cNvSpPr>
                <p:nvPr/>
              </p:nvSpPr>
              <p:spPr>
                <a:xfrm>
                  <a:off x="10863558" y="561623"/>
                  <a:ext cx="890124" cy="68647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f>
                          <m:fPr>
                            <m:ctrlPr>
                              <a:rPr lang="en-US" sz="1400" b="1" i="1" smtClean="0">
                                <a:latin typeface="Cambria Math" panose="02040503050406030204" pitchFamily="18" charset="0"/>
                              </a:rPr>
                            </m:ctrlPr>
                          </m:fPr>
                          <m:num>
                            <m:r>
                              <m:rPr>
                                <m:sty m:val="p"/>
                              </m:rPr>
                              <a:rPr lang="en-US" sz="1400" b="0" i="0" smtClean="0">
                                <a:latin typeface="Cambria Math" panose="02040503050406030204" pitchFamily="18" charset="0"/>
                              </a:rPr>
                              <m:t>Treatment</m:t>
                            </m:r>
                          </m:num>
                          <m:den>
                            <m:r>
                              <m:rPr>
                                <m:sty m:val="p"/>
                              </m:rPr>
                              <a:rPr lang="en-US" sz="1400" b="0" i="0" smtClean="0">
                                <a:latin typeface="Cambria Math" panose="02040503050406030204" pitchFamily="18" charset="0"/>
                              </a:rPr>
                              <m:t>Control</m:t>
                            </m:r>
                          </m:den>
                        </m:f>
                      </m:oMath>
                    </m:oMathPara>
                  </a14:m>
                  <a:endParaRPr lang="en-US" sz="1400" b="1" dirty="0"/>
                </a:p>
              </p:txBody>
            </p:sp>
          </mc:Choice>
          <mc:Fallback xmlns="">
            <p:sp>
              <p:nvSpPr>
                <p:cNvPr id="19" name="Content Placeholder 2">
                  <a:extLst>
                    <a:ext uri="{FF2B5EF4-FFF2-40B4-BE49-F238E27FC236}">
                      <a16:creationId xmlns:a16="http://schemas.microsoft.com/office/drawing/2014/main" id="{4188F77D-EABE-4445-BB52-CD7200202A42}"/>
                    </a:ext>
                  </a:extLst>
                </p:cNvPr>
                <p:cNvSpPr txBox="1">
                  <a:spLocks noRot="1" noChangeAspect="1" noMove="1" noResize="1" noEditPoints="1" noAdjustHandles="1" noChangeArrowheads="1" noChangeShapeType="1" noTextEdit="1"/>
                </p:cNvSpPr>
                <p:nvPr/>
              </p:nvSpPr>
              <p:spPr>
                <a:xfrm>
                  <a:off x="10863558" y="561623"/>
                  <a:ext cx="890124" cy="686476"/>
                </a:xfrm>
                <a:prstGeom prst="rect">
                  <a:avLst/>
                </a:prstGeom>
                <a:blipFill>
                  <a:blip r:embed="rId4"/>
                  <a:stretch>
                    <a:fillRect l="-4110"/>
                  </a:stretch>
                </a:blipFill>
              </p:spPr>
              <p:txBody>
                <a:bodyPr/>
                <a:lstStyle/>
                <a:p>
                  <a:r>
                    <a:rPr lang="en-US">
                      <a:noFill/>
                    </a:rPr>
                    <a:t> </a:t>
                  </a:r>
                </a:p>
              </p:txBody>
            </p:sp>
          </mc:Fallback>
        </mc:AlternateContent>
      </p:grpSp>
      <p:pic>
        <p:nvPicPr>
          <p:cNvPr id="20" name="Picture 19">
            <a:extLst>
              <a:ext uri="{FF2B5EF4-FFF2-40B4-BE49-F238E27FC236}">
                <a16:creationId xmlns:a16="http://schemas.microsoft.com/office/drawing/2014/main" id="{36C57CC4-B4D5-4A6E-98CB-D2E6C958B5CB}"/>
              </a:ext>
            </a:extLst>
          </p:cNvPr>
          <p:cNvPicPr>
            <a:picLocks noChangeAspect="1"/>
          </p:cNvPicPr>
          <p:nvPr/>
        </p:nvPicPr>
        <p:blipFill rotWithShape="1">
          <a:blip r:embed="rId5"/>
          <a:srcRect r="3481" b="6431"/>
          <a:stretch/>
        </p:blipFill>
        <p:spPr>
          <a:xfrm rot="16200000">
            <a:off x="-374786" y="5850927"/>
            <a:ext cx="1501077" cy="347858"/>
          </a:xfrm>
          <a:prstGeom prst="rect">
            <a:avLst/>
          </a:prstGeom>
        </p:spPr>
      </p:pic>
    </p:spTree>
    <p:extLst>
      <p:ext uri="{BB962C8B-B14F-4D97-AF65-F5344CB8AC3E}">
        <p14:creationId xmlns:p14="http://schemas.microsoft.com/office/powerpoint/2010/main" val="820839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252E-A4C8-400D-B9C3-068C0EA1418F}"/>
              </a:ext>
            </a:extLst>
          </p:cNvPr>
          <p:cNvSpPr>
            <a:spLocks noGrp="1"/>
          </p:cNvSpPr>
          <p:nvPr>
            <p:ph type="title"/>
          </p:nvPr>
        </p:nvSpPr>
        <p:spPr/>
        <p:txBody>
          <a:bodyPr/>
          <a:lstStyle/>
          <a:p>
            <a:r>
              <a:rPr lang="en-US" dirty="0"/>
              <a:t>Supplementary Figures</a:t>
            </a:r>
          </a:p>
        </p:txBody>
      </p:sp>
      <p:sp>
        <p:nvSpPr>
          <p:cNvPr id="3" name="Text Placeholder 2">
            <a:extLst>
              <a:ext uri="{FF2B5EF4-FFF2-40B4-BE49-F238E27FC236}">
                <a16:creationId xmlns:a16="http://schemas.microsoft.com/office/drawing/2014/main" id="{EF1C0A11-C88B-4A0B-A488-97B9B37CC54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20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0FE7-98BD-4E97-B37E-E8E3CBBBC5D1}"/>
              </a:ext>
            </a:extLst>
          </p:cNvPr>
          <p:cNvSpPr>
            <a:spLocks noGrp="1"/>
          </p:cNvSpPr>
          <p:nvPr>
            <p:ph type="title"/>
          </p:nvPr>
        </p:nvSpPr>
        <p:spPr>
          <a:xfrm>
            <a:off x="372657" y="69012"/>
            <a:ext cx="10058400" cy="2638188"/>
          </a:xfrm>
        </p:spPr>
        <p:txBody>
          <a:bodyPr>
            <a:normAutofit/>
          </a:bodyPr>
          <a:lstStyle/>
          <a:p>
            <a:r>
              <a:rPr lang="en-US" dirty="0"/>
              <a:t>Percent survival figure adapted from </a:t>
            </a:r>
            <a:r>
              <a:rPr lang="en-US" dirty="0" err="1"/>
              <a:t>Modak</a:t>
            </a:r>
            <a:r>
              <a:rPr lang="en-US" dirty="0"/>
              <a:t> et al., </a:t>
            </a:r>
            <a:r>
              <a:rPr lang="en-US" i="1" dirty="0"/>
              <a:t>in prep</a:t>
            </a:r>
          </a:p>
        </p:txBody>
      </p:sp>
    </p:spTree>
    <p:extLst>
      <p:ext uri="{BB962C8B-B14F-4D97-AF65-F5344CB8AC3E}">
        <p14:creationId xmlns:p14="http://schemas.microsoft.com/office/powerpoint/2010/main" val="789628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05644E-03E1-4358-A00F-CE91AE63E75A}"/>
              </a:ext>
            </a:extLst>
          </p:cNvPr>
          <p:cNvPicPr>
            <a:picLocks noChangeAspect="1"/>
          </p:cNvPicPr>
          <p:nvPr/>
        </p:nvPicPr>
        <p:blipFill>
          <a:blip r:embed="rId3"/>
          <a:stretch>
            <a:fillRect/>
          </a:stretch>
        </p:blipFill>
        <p:spPr>
          <a:xfrm>
            <a:off x="100800" y="518557"/>
            <a:ext cx="12197824" cy="6379043"/>
          </a:xfrm>
          <a:prstGeom prst="rect">
            <a:avLst/>
          </a:prstGeom>
          <a:solidFill>
            <a:schemeClr val="bg1"/>
          </a:solidFill>
        </p:spPr>
      </p:pic>
      <p:sp>
        <p:nvSpPr>
          <p:cNvPr id="26" name="Content Placeholder 2">
            <a:extLst>
              <a:ext uri="{FF2B5EF4-FFF2-40B4-BE49-F238E27FC236}">
                <a16:creationId xmlns:a16="http://schemas.microsoft.com/office/drawing/2014/main" id="{2C721804-D27C-4551-A6BC-89E80438614C}"/>
              </a:ext>
            </a:extLst>
          </p:cNvPr>
          <p:cNvSpPr txBox="1">
            <a:spLocks/>
          </p:cNvSpPr>
          <p:nvPr/>
        </p:nvSpPr>
        <p:spPr>
          <a:xfrm>
            <a:off x="1142591" y="265850"/>
            <a:ext cx="1073644" cy="398391"/>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Group</a:t>
            </a:r>
            <a:endParaRPr lang="en-US" dirty="0">
              <a:latin typeface="Arial" panose="020B0604020202020204" pitchFamily="34" charset="0"/>
              <a:cs typeface="Arial" panose="020B0604020202020204" pitchFamily="34" charset="0"/>
            </a:endParaRPr>
          </a:p>
        </p:txBody>
      </p:sp>
      <p:sp>
        <p:nvSpPr>
          <p:cNvPr id="33" name="Content Placeholder 2">
            <a:extLst>
              <a:ext uri="{FF2B5EF4-FFF2-40B4-BE49-F238E27FC236}">
                <a16:creationId xmlns:a16="http://schemas.microsoft.com/office/drawing/2014/main" id="{F6B3DC32-4825-4D88-BCA8-3856AA1E53BE}"/>
              </a:ext>
            </a:extLst>
          </p:cNvPr>
          <p:cNvSpPr txBox="1">
            <a:spLocks/>
          </p:cNvSpPr>
          <p:nvPr/>
        </p:nvSpPr>
        <p:spPr>
          <a:xfrm>
            <a:off x="1015577" y="671958"/>
            <a:ext cx="1311462" cy="1741029"/>
          </a:xfrm>
          <a:prstGeom prst="rect">
            <a:avLst/>
          </a:prstGeom>
          <a:solidFill>
            <a:schemeClr val="bg1"/>
          </a:solidFill>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34" name="Content Placeholder 2">
            <a:extLst>
              <a:ext uri="{FF2B5EF4-FFF2-40B4-BE49-F238E27FC236}">
                <a16:creationId xmlns:a16="http://schemas.microsoft.com/office/drawing/2014/main" id="{7506CC71-6F3F-466B-84A5-E54362C38B5A}"/>
              </a:ext>
            </a:extLst>
          </p:cNvPr>
          <p:cNvSpPr txBox="1">
            <a:spLocks/>
          </p:cNvSpPr>
          <p:nvPr/>
        </p:nvSpPr>
        <p:spPr>
          <a:xfrm>
            <a:off x="1015577" y="2422385"/>
            <a:ext cx="1311462" cy="1797103"/>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38" name="Content Placeholder 2">
            <a:extLst>
              <a:ext uri="{FF2B5EF4-FFF2-40B4-BE49-F238E27FC236}">
                <a16:creationId xmlns:a16="http://schemas.microsoft.com/office/drawing/2014/main" id="{1DF65D6B-9AA1-43CC-A022-92C5C4C1CF7D}"/>
              </a:ext>
            </a:extLst>
          </p:cNvPr>
          <p:cNvSpPr txBox="1">
            <a:spLocks/>
          </p:cNvSpPr>
          <p:nvPr/>
        </p:nvSpPr>
        <p:spPr>
          <a:xfrm>
            <a:off x="1015577" y="4104759"/>
            <a:ext cx="1311462" cy="2753241"/>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endParaRPr lang="en-US" sz="2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43" name="Content Placeholder 2">
            <a:extLst>
              <a:ext uri="{FF2B5EF4-FFF2-40B4-BE49-F238E27FC236}">
                <a16:creationId xmlns:a16="http://schemas.microsoft.com/office/drawing/2014/main" id="{EB489463-0753-4D88-9E94-6F8C0F2FC808}"/>
              </a:ext>
            </a:extLst>
          </p:cNvPr>
          <p:cNvSpPr txBox="1">
            <a:spLocks/>
          </p:cNvSpPr>
          <p:nvPr/>
        </p:nvSpPr>
        <p:spPr>
          <a:xfrm>
            <a:off x="-1311" y="261390"/>
            <a:ext cx="627498" cy="416310"/>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Trial</a:t>
            </a:r>
            <a:endParaRPr lang="en-US" dirty="0">
              <a:latin typeface="Arial" panose="020B0604020202020204" pitchFamily="34" charset="0"/>
              <a:cs typeface="Arial" panose="020B0604020202020204" pitchFamily="34" charset="0"/>
            </a:endParaRPr>
          </a:p>
        </p:txBody>
      </p:sp>
      <p:sp>
        <p:nvSpPr>
          <p:cNvPr id="58" name="Content Placeholder 2">
            <a:extLst>
              <a:ext uri="{FF2B5EF4-FFF2-40B4-BE49-F238E27FC236}">
                <a16:creationId xmlns:a16="http://schemas.microsoft.com/office/drawing/2014/main" id="{AA8D4951-CE9C-4E71-A43F-9C731D8EE949}"/>
              </a:ext>
            </a:extLst>
          </p:cNvPr>
          <p:cNvSpPr txBox="1">
            <a:spLocks/>
          </p:cNvSpPr>
          <p:nvPr/>
        </p:nvSpPr>
        <p:spPr>
          <a:xfrm>
            <a:off x="653413" y="257564"/>
            <a:ext cx="651741" cy="408688"/>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Day</a:t>
            </a:r>
            <a:endParaRPr lang="en-US" dirty="0">
              <a:latin typeface="Arial" panose="020B0604020202020204" pitchFamily="34" charset="0"/>
              <a:cs typeface="Arial" panose="020B0604020202020204" pitchFamily="34" charset="0"/>
            </a:endParaRPr>
          </a:p>
        </p:txBody>
      </p:sp>
      <p:sp>
        <p:nvSpPr>
          <p:cNvPr id="59" name="Content Placeholder 2">
            <a:extLst>
              <a:ext uri="{FF2B5EF4-FFF2-40B4-BE49-F238E27FC236}">
                <a16:creationId xmlns:a16="http://schemas.microsoft.com/office/drawing/2014/main" id="{1EFD652B-3691-41EB-8F40-FC22F8DCDB6B}"/>
              </a:ext>
            </a:extLst>
          </p:cNvPr>
          <p:cNvSpPr txBox="1">
            <a:spLocks/>
          </p:cNvSpPr>
          <p:nvPr/>
        </p:nvSpPr>
        <p:spPr>
          <a:xfrm>
            <a:off x="-10896" y="640251"/>
            <a:ext cx="644283" cy="6217750"/>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1</a:t>
            </a:r>
            <a:endParaRPr lang="en-US" sz="6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6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44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2</a:t>
            </a:r>
            <a:endParaRPr lang="en-US" sz="60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8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3</a:t>
            </a:r>
          </a:p>
          <a:p>
            <a:pPr marL="169863" lvl="2" indent="57150">
              <a:lnSpc>
                <a:spcPct val="120000"/>
              </a:lnSpc>
              <a:spcBef>
                <a:spcPts val="0"/>
              </a:spcBef>
              <a:spcAft>
                <a:spcPts val="0"/>
              </a:spcAft>
              <a:buNone/>
            </a:pPr>
            <a:endParaRPr lang="en-US" sz="54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p:txBody>
      </p:sp>
      <p:sp>
        <p:nvSpPr>
          <p:cNvPr id="60" name="Content Placeholder 2">
            <a:extLst>
              <a:ext uri="{FF2B5EF4-FFF2-40B4-BE49-F238E27FC236}">
                <a16:creationId xmlns:a16="http://schemas.microsoft.com/office/drawing/2014/main" id="{005C142A-260C-426F-B025-62B71AA5F1BB}"/>
              </a:ext>
            </a:extLst>
          </p:cNvPr>
          <p:cNvSpPr txBox="1">
            <a:spLocks/>
          </p:cNvSpPr>
          <p:nvPr/>
        </p:nvSpPr>
        <p:spPr>
          <a:xfrm>
            <a:off x="531124" y="631964"/>
            <a:ext cx="774030" cy="6226037"/>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a:t>
            </a:r>
          </a:p>
          <a:p>
            <a:pPr marL="0" indent="0" algn="ctr">
              <a:lnSpc>
                <a:spcPct val="120000"/>
              </a:lnSpc>
              <a:spcBef>
                <a:spcPts val="0"/>
              </a:spcBef>
              <a:spcAft>
                <a:spcPts val="0"/>
              </a:spcAft>
              <a:buNone/>
            </a:pPr>
            <a:endParaRPr lang="en-US" sz="2400" dirty="0">
              <a:latin typeface="Arial" panose="020B0604020202020204" pitchFamily="34" charset="0"/>
              <a:cs typeface="Arial" panose="020B0604020202020204" pitchFamily="34" charset="0"/>
            </a:endParaRPr>
          </a:p>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12</a:t>
            </a:r>
          </a:p>
          <a:p>
            <a:pPr algn="ctr">
              <a:lnSpc>
                <a:spcPct val="120000"/>
              </a:lnSpc>
              <a:spcBef>
                <a:spcPts val="0"/>
              </a:spcBef>
              <a:spcAft>
                <a:spcPts val="0"/>
              </a:spcAft>
            </a:pPr>
            <a:endParaRPr lang="en-US" sz="28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9</a:t>
            </a:r>
          </a:p>
          <a:p>
            <a:pPr algn="ctr">
              <a:lnSpc>
                <a:spcPct val="120000"/>
              </a:lnSpc>
              <a:spcBef>
                <a:spcPts val="0"/>
              </a:spcBef>
              <a:spcAft>
                <a:spcPts val="0"/>
              </a:spcAft>
            </a:pPr>
            <a:endParaRPr lang="en-US" sz="28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5</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8</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12</a:t>
            </a:r>
          </a:p>
        </p:txBody>
      </p:sp>
      <p:cxnSp>
        <p:nvCxnSpPr>
          <p:cNvPr id="61" name="Straight Connector 60">
            <a:extLst>
              <a:ext uri="{FF2B5EF4-FFF2-40B4-BE49-F238E27FC236}">
                <a16:creationId xmlns:a16="http://schemas.microsoft.com/office/drawing/2014/main" id="{75D66858-B798-4E65-A528-D087BC511185}"/>
              </a:ext>
            </a:extLst>
          </p:cNvPr>
          <p:cNvCxnSpPr>
            <a:cxnSpLocks/>
          </p:cNvCxnSpPr>
          <p:nvPr/>
        </p:nvCxnSpPr>
        <p:spPr>
          <a:xfrm>
            <a:off x="653413" y="257564"/>
            <a:ext cx="0" cy="660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6BC569AA-3D4B-44D1-867E-D1C92160C229}"/>
              </a:ext>
            </a:extLst>
          </p:cNvPr>
          <p:cNvCxnSpPr>
            <a:cxnSpLocks/>
          </p:cNvCxnSpPr>
          <p:nvPr/>
        </p:nvCxnSpPr>
        <p:spPr>
          <a:xfrm flipH="1">
            <a:off x="1267835" y="255028"/>
            <a:ext cx="2538" cy="6601968"/>
          </a:xfrm>
          <a:prstGeom prst="line">
            <a:avLst/>
          </a:prstGeom>
          <a:ln w="28575"/>
        </p:spPr>
        <p:style>
          <a:lnRef idx="1">
            <a:schemeClr val="dk1"/>
          </a:lnRef>
          <a:fillRef idx="0">
            <a:schemeClr val="dk1"/>
          </a:fillRef>
          <a:effectRef idx="0">
            <a:schemeClr val="dk1"/>
          </a:effectRef>
          <a:fontRef idx="minor">
            <a:schemeClr val="tx1"/>
          </a:fontRef>
        </p:style>
      </p:cxnSp>
      <p:pic>
        <p:nvPicPr>
          <p:cNvPr id="47" name="Picture 46">
            <a:extLst>
              <a:ext uri="{FF2B5EF4-FFF2-40B4-BE49-F238E27FC236}">
                <a16:creationId xmlns:a16="http://schemas.microsoft.com/office/drawing/2014/main" id="{004526D5-A69A-480F-A176-6004D26636DE}"/>
              </a:ext>
            </a:extLst>
          </p:cNvPr>
          <p:cNvPicPr>
            <a:picLocks noChangeAspect="1"/>
          </p:cNvPicPr>
          <p:nvPr/>
        </p:nvPicPr>
        <p:blipFill rotWithShape="1">
          <a:blip r:embed="rId4">
            <a:extLst>
              <a:ext uri="{28A0092B-C50C-407E-A947-70E740481C1C}">
                <a14:useLocalDpi xmlns:a14="http://schemas.microsoft.com/office/drawing/2010/main" val="0"/>
              </a:ext>
            </a:extLst>
          </a:blip>
          <a:srcRect l="3306" r="1022" b="44559"/>
          <a:stretch/>
        </p:blipFill>
        <p:spPr>
          <a:xfrm rot="5400000">
            <a:off x="-552174" y="2839286"/>
            <a:ext cx="6674401" cy="1355828"/>
          </a:xfrm>
          <a:prstGeom prst="rect">
            <a:avLst/>
          </a:prstGeom>
          <a:solidFill>
            <a:schemeClr val="bg1"/>
          </a:solidFill>
        </p:spPr>
      </p:pic>
      <p:cxnSp>
        <p:nvCxnSpPr>
          <p:cNvPr id="48" name="Straight Connector 47">
            <a:extLst>
              <a:ext uri="{FF2B5EF4-FFF2-40B4-BE49-F238E27FC236}">
                <a16:creationId xmlns:a16="http://schemas.microsoft.com/office/drawing/2014/main" id="{A7C12FAF-DABE-480C-9C08-E6850082B573}"/>
              </a:ext>
            </a:extLst>
          </p:cNvPr>
          <p:cNvCxnSpPr>
            <a:cxnSpLocks/>
          </p:cNvCxnSpPr>
          <p:nvPr/>
        </p:nvCxnSpPr>
        <p:spPr>
          <a:xfrm flipH="1">
            <a:off x="1261954" y="1551133"/>
            <a:ext cx="10972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5134E55-C5F5-4B46-A1AE-DA0382B2F939}"/>
              </a:ext>
            </a:extLst>
          </p:cNvPr>
          <p:cNvCxnSpPr>
            <a:cxnSpLocks/>
          </p:cNvCxnSpPr>
          <p:nvPr/>
        </p:nvCxnSpPr>
        <p:spPr>
          <a:xfrm flipH="1">
            <a:off x="1261954" y="3314906"/>
            <a:ext cx="10972800" cy="0"/>
          </a:xfrm>
          <a:prstGeom prst="line">
            <a:avLst/>
          </a:prstGeom>
          <a:ln w="28575"/>
        </p:spPr>
        <p:style>
          <a:lnRef idx="1">
            <a:schemeClr val="dk1"/>
          </a:lnRef>
          <a:fillRef idx="0">
            <a:schemeClr val="dk1"/>
          </a:fillRef>
          <a:effectRef idx="0">
            <a:schemeClr val="dk1"/>
          </a:effectRef>
          <a:fontRef idx="minor">
            <a:schemeClr val="tx1"/>
          </a:fontRef>
        </p:style>
      </p:cxnSp>
      <p:sp>
        <p:nvSpPr>
          <p:cNvPr id="50" name="Content Placeholder 2">
            <a:extLst>
              <a:ext uri="{FF2B5EF4-FFF2-40B4-BE49-F238E27FC236}">
                <a16:creationId xmlns:a16="http://schemas.microsoft.com/office/drawing/2014/main" id="{73AB45EF-A54E-44B4-AB7F-EEEB17FEF225}"/>
              </a:ext>
            </a:extLst>
          </p:cNvPr>
          <p:cNvSpPr txBox="1">
            <a:spLocks/>
          </p:cNvSpPr>
          <p:nvPr/>
        </p:nvSpPr>
        <p:spPr>
          <a:xfrm>
            <a:off x="3465545" y="257070"/>
            <a:ext cx="8749847" cy="403794"/>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60000"/>
              </a:lnSpc>
              <a:spcBef>
                <a:spcPts val="0"/>
              </a:spcBef>
              <a:spcAft>
                <a:spcPts val="0"/>
              </a:spcAft>
              <a:buNone/>
            </a:pPr>
            <a:endParaRPr lang="en-US" sz="1200" u="sng" dirty="0">
              <a:latin typeface="Arial" panose="020B0604020202020204"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CFF364FE-6DE4-411A-8044-1EA396CF15F4}"/>
              </a:ext>
            </a:extLst>
          </p:cNvPr>
          <p:cNvCxnSpPr>
            <a:cxnSpLocks/>
          </p:cNvCxnSpPr>
          <p:nvPr/>
        </p:nvCxnSpPr>
        <p:spPr>
          <a:xfrm flipH="1">
            <a:off x="1261954" y="5075365"/>
            <a:ext cx="10972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6467F79-2D9A-4A2D-827F-7971C14FE7F4}"/>
              </a:ext>
            </a:extLst>
          </p:cNvPr>
          <p:cNvCxnSpPr>
            <a:cxnSpLocks/>
          </p:cNvCxnSpPr>
          <p:nvPr/>
        </p:nvCxnSpPr>
        <p:spPr>
          <a:xfrm flipH="1">
            <a:off x="-5824" y="4192527"/>
            <a:ext cx="12197824" cy="0"/>
          </a:xfrm>
          <a:prstGeom prst="line">
            <a:avLst/>
          </a:prstGeom>
          <a:ln w="76200"/>
        </p:spPr>
        <p:style>
          <a:lnRef idx="1">
            <a:schemeClr val="dk1"/>
          </a:lnRef>
          <a:fillRef idx="0">
            <a:schemeClr val="dk1"/>
          </a:fillRef>
          <a:effectRef idx="0">
            <a:schemeClr val="dk1"/>
          </a:effectRef>
          <a:fontRef idx="minor">
            <a:schemeClr val="tx1"/>
          </a:fontRef>
        </p:style>
      </p:cxnSp>
      <p:sp>
        <p:nvSpPr>
          <p:cNvPr id="53" name="Content Placeholder 2">
            <a:extLst>
              <a:ext uri="{FF2B5EF4-FFF2-40B4-BE49-F238E27FC236}">
                <a16:creationId xmlns:a16="http://schemas.microsoft.com/office/drawing/2014/main" id="{B3830FDF-4BC0-4139-A564-B5B103DF257B}"/>
              </a:ext>
            </a:extLst>
          </p:cNvPr>
          <p:cNvSpPr txBox="1">
            <a:spLocks/>
          </p:cNvSpPr>
          <p:nvPr/>
        </p:nvSpPr>
        <p:spPr>
          <a:xfrm>
            <a:off x="3479243" y="307570"/>
            <a:ext cx="1395496" cy="323950"/>
          </a:xfrm>
          <a:prstGeom prst="rect">
            <a:avLst/>
          </a:prstGeom>
          <a:solidFill>
            <a:schemeClr val="bg1"/>
          </a:solidFill>
        </p:spPr>
        <p:txBody>
          <a:bodyPr vert="horz" lIns="0" tIns="45720" rIns="0" bIns="4572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800" b="1" dirty="0">
                <a:latin typeface="Arial" panose="020B0604020202020204" pitchFamily="34" charset="0"/>
                <a:cs typeface="Arial" panose="020B0604020202020204" pitchFamily="34" charset="0"/>
              </a:rPr>
              <a:t>Abundance</a:t>
            </a:r>
            <a:endParaRPr lang="en-US" sz="1800" dirty="0">
              <a:latin typeface="Arial" panose="020B0604020202020204"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5F3A4E6F-C0AA-4C8F-91F4-46A0949577AA}"/>
              </a:ext>
            </a:extLst>
          </p:cNvPr>
          <p:cNvCxnSpPr>
            <a:cxnSpLocks/>
          </p:cNvCxnSpPr>
          <p:nvPr/>
        </p:nvCxnSpPr>
        <p:spPr>
          <a:xfrm flipH="1">
            <a:off x="-5825" y="2416093"/>
            <a:ext cx="1219782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3966F1A-CD27-4174-9035-9DD9CBE4D519}"/>
              </a:ext>
            </a:extLst>
          </p:cNvPr>
          <p:cNvCxnSpPr>
            <a:cxnSpLocks/>
          </p:cNvCxnSpPr>
          <p:nvPr/>
        </p:nvCxnSpPr>
        <p:spPr>
          <a:xfrm flipH="1">
            <a:off x="2092366" y="258649"/>
            <a:ext cx="2538" cy="6601968"/>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BFD8D964-1334-4526-ABCE-C1B4DDF5F9B7}"/>
              </a:ext>
            </a:extLst>
          </p:cNvPr>
          <p:cNvCxnSpPr>
            <a:cxnSpLocks/>
          </p:cNvCxnSpPr>
          <p:nvPr/>
        </p:nvCxnSpPr>
        <p:spPr>
          <a:xfrm flipV="1">
            <a:off x="-10896" y="668919"/>
            <a:ext cx="1225296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21F6EA1-6B7B-425B-9A65-7D5637876CB1}"/>
              </a:ext>
            </a:extLst>
          </p:cNvPr>
          <p:cNvCxnSpPr>
            <a:cxnSpLocks/>
          </p:cNvCxnSpPr>
          <p:nvPr/>
        </p:nvCxnSpPr>
        <p:spPr>
          <a:xfrm flipH="1">
            <a:off x="1261954" y="5954965"/>
            <a:ext cx="109728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009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467A339-310D-48F6-B32C-74AA1D25E169}"/>
              </a:ext>
            </a:extLst>
          </p:cNvPr>
          <p:cNvPicPr>
            <a:picLocks noChangeAspect="1"/>
          </p:cNvPicPr>
          <p:nvPr/>
        </p:nvPicPr>
        <p:blipFill rotWithShape="1">
          <a:blip r:embed="rId3"/>
          <a:srcRect l="1686" r="437" b="24932"/>
          <a:stretch/>
        </p:blipFill>
        <p:spPr>
          <a:xfrm>
            <a:off x="4663" y="591777"/>
            <a:ext cx="12187338" cy="4269473"/>
          </a:xfrm>
          <a:prstGeom prst="rect">
            <a:avLst/>
          </a:prstGeom>
        </p:spPr>
      </p:pic>
      <p:sp>
        <p:nvSpPr>
          <p:cNvPr id="52" name="Content Placeholder 2">
            <a:extLst>
              <a:ext uri="{FF2B5EF4-FFF2-40B4-BE49-F238E27FC236}">
                <a16:creationId xmlns:a16="http://schemas.microsoft.com/office/drawing/2014/main" id="{EB1F1DF6-CFF2-4BB8-BB28-B26E19EB6A89}"/>
              </a:ext>
            </a:extLst>
          </p:cNvPr>
          <p:cNvSpPr txBox="1">
            <a:spLocks/>
          </p:cNvSpPr>
          <p:nvPr/>
        </p:nvSpPr>
        <p:spPr>
          <a:xfrm>
            <a:off x="3817481" y="4817331"/>
            <a:ext cx="2454166"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5  	    12</a:t>
            </a:r>
          </a:p>
        </p:txBody>
      </p:sp>
      <p:sp>
        <p:nvSpPr>
          <p:cNvPr id="53" name="Content Placeholder 2">
            <a:extLst>
              <a:ext uri="{FF2B5EF4-FFF2-40B4-BE49-F238E27FC236}">
                <a16:creationId xmlns:a16="http://schemas.microsoft.com/office/drawing/2014/main" id="{49FFB340-CAD4-4DE7-8912-EE469598CBA8}"/>
              </a:ext>
            </a:extLst>
          </p:cNvPr>
          <p:cNvSpPr txBox="1">
            <a:spLocks/>
          </p:cNvSpPr>
          <p:nvPr/>
        </p:nvSpPr>
        <p:spPr>
          <a:xfrm>
            <a:off x="6279885" y="4817689"/>
            <a:ext cx="2421924"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 5	    12</a:t>
            </a:r>
          </a:p>
        </p:txBody>
      </p:sp>
      <p:sp>
        <p:nvSpPr>
          <p:cNvPr id="54" name="Content Placeholder 2">
            <a:extLst>
              <a:ext uri="{FF2B5EF4-FFF2-40B4-BE49-F238E27FC236}">
                <a16:creationId xmlns:a16="http://schemas.microsoft.com/office/drawing/2014/main" id="{2A4A6219-EA14-403F-BAAC-9CF3C60B8F16}"/>
              </a:ext>
            </a:extLst>
          </p:cNvPr>
          <p:cNvSpPr txBox="1">
            <a:spLocks/>
          </p:cNvSpPr>
          <p:nvPr/>
        </p:nvSpPr>
        <p:spPr>
          <a:xfrm>
            <a:off x="8723776" y="4817330"/>
            <a:ext cx="2421924"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 1  	    12</a:t>
            </a:r>
          </a:p>
        </p:txBody>
      </p:sp>
      <p:sp>
        <p:nvSpPr>
          <p:cNvPr id="42" name="Content Placeholder 2">
            <a:extLst>
              <a:ext uri="{FF2B5EF4-FFF2-40B4-BE49-F238E27FC236}">
                <a16:creationId xmlns:a16="http://schemas.microsoft.com/office/drawing/2014/main" id="{5644E3C0-C642-406A-8ACB-95F8D11B6269}"/>
              </a:ext>
            </a:extLst>
          </p:cNvPr>
          <p:cNvSpPr txBox="1">
            <a:spLocks/>
          </p:cNvSpPr>
          <p:nvPr/>
        </p:nvSpPr>
        <p:spPr>
          <a:xfrm>
            <a:off x="6294292" y="5448930"/>
            <a:ext cx="2421924" cy="57839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Swab</a:t>
            </a:r>
          </a:p>
        </p:txBody>
      </p:sp>
      <p:sp>
        <p:nvSpPr>
          <p:cNvPr id="43" name="Content Placeholder 2">
            <a:extLst>
              <a:ext uri="{FF2B5EF4-FFF2-40B4-BE49-F238E27FC236}">
                <a16:creationId xmlns:a16="http://schemas.microsoft.com/office/drawing/2014/main" id="{1E17639A-9D57-478C-8A0B-52A25E98F779}"/>
              </a:ext>
            </a:extLst>
          </p:cNvPr>
          <p:cNvSpPr txBox="1">
            <a:spLocks/>
          </p:cNvSpPr>
          <p:nvPr/>
        </p:nvSpPr>
        <p:spPr>
          <a:xfrm>
            <a:off x="3855891" y="5442196"/>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Oyster</a:t>
            </a:r>
          </a:p>
        </p:txBody>
      </p:sp>
      <p:cxnSp>
        <p:nvCxnSpPr>
          <p:cNvPr id="44" name="Straight Connector 43">
            <a:extLst>
              <a:ext uri="{FF2B5EF4-FFF2-40B4-BE49-F238E27FC236}">
                <a16:creationId xmlns:a16="http://schemas.microsoft.com/office/drawing/2014/main" id="{26F189C7-EA3A-4C77-AD96-9425DA7A4A80}"/>
              </a:ext>
            </a:extLst>
          </p:cNvPr>
          <p:cNvCxnSpPr>
            <a:cxnSpLocks/>
          </p:cNvCxnSpPr>
          <p:nvPr/>
        </p:nvCxnSpPr>
        <p:spPr>
          <a:xfrm>
            <a:off x="6294292" y="671971"/>
            <a:ext cx="0" cy="5303520"/>
          </a:xfrm>
          <a:prstGeom prst="line">
            <a:avLst/>
          </a:prstGeom>
          <a:ln w="38100"/>
        </p:spPr>
        <p:style>
          <a:lnRef idx="1">
            <a:schemeClr val="dk1"/>
          </a:lnRef>
          <a:fillRef idx="0">
            <a:schemeClr val="dk1"/>
          </a:fillRef>
          <a:effectRef idx="0">
            <a:schemeClr val="dk1"/>
          </a:effectRef>
          <a:fontRef idx="minor">
            <a:schemeClr val="tx1"/>
          </a:fontRef>
        </p:style>
      </p:cxnSp>
      <p:sp>
        <p:nvSpPr>
          <p:cNvPr id="45" name="Content Placeholder 2">
            <a:extLst>
              <a:ext uri="{FF2B5EF4-FFF2-40B4-BE49-F238E27FC236}">
                <a16:creationId xmlns:a16="http://schemas.microsoft.com/office/drawing/2014/main" id="{BC0D9C33-FA82-4F06-A730-B6CD3C1136B6}"/>
              </a:ext>
            </a:extLst>
          </p:cNvPr>
          <p:cNvSpPr txBox="1">
            <a:spLocks/>
          </p:cNvSpPr>
          <p:nvPr/>
        </p:nvSpPr>
        <p:spPr>
          <a:xfrm>
            <a:off x="8732693" y="5448930"/>
            <a:ext cx="2421924" cy="559216"/>
          </a:xfrm>
          <a:prstGeom prst="rect">
            <a:avLst/>
          </a:prstGeom>
          <a:solidFill>
            <a:schemeClr val="bg1"/>
          </a:solidFill>
        </p:spPr>
        <p:txBody>
          <a:bodyPr vert="horz" lIns="0" tIns="45720" rIns="0" bIns="45720" rtlCol="0" anchor="ct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Water</a:t>
            </a:r>
          </a:p>
        </p:txBody>
      </p:sp>
      <p:cxnSp>
        <p:nvCxnSpPr>
          <p:cNvPr id="46" name="Straight Connector 45">
            <a:extLst>
              <a:ext uri="{FF2B5EF4-FFF2-40B4-BE49-F238E27FC236}">
                <a16:creationId xmlns:a16="http://schemas.microsoft.com/office/drawing/2014/main" id="{42FF4BC9-C4A4-4767-9C47-17CF338D6CD0}"/>
              </a:ext>
            </a:extLst>
          </p:cNvPr>
          <p:cNvCxnSpPr>
            <a:cxnSpLocks/>
          </p:cNvCxnSpPr>
          <p:nvPr/>
        </p:nvCxnSpPr>
        <p:spPr>
          <a:xfrm>
            <a:off x="3823916" y="671971"/>
            <a:ext cx="0" cy="5303520"/>
          </a:xfrm>
          <a:prstGeom prst="line">
            <a:avLst/>
          </a:prstGeom>
          <a:ln w="381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86BD558-1CC5-44F3-B3BB-F48460F9C2FA}"/>
              </a:ext>
            </a:extLst>
          </p:cNvPr>
          <p:cNvCxnSpPr>
            <a:cxnSpLocks/>
          </p:cNvCxnSpPr>
          <p:nvPr/>
        </p:nvCxnSpPr>
        <p:spPr>
          <a:xfrm>
            <a:off x="8716216" y="671971"/>
            <a:ext cx="0" cy="5303520"/>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C812ED0-41BF-4B29-A9F0-9D56A10522E7}"/>
              </a:ext>
            </a:extLst>
          </p:cNvPr>
          <p:cNvCxnSpPr>
            <a:cxnSpLocks/>
          </p:cNvCxnSpPr>
          <p:nvPr/>
        </p:nvCxnSpPr>
        <p:spPr>
          <a:xfrm>
            <a:off x="11154617" y="671971"/>
            <a:ext cx="0" cy="5303520"/>
          </a:xfrm>
          <a:prstGeom prst="line">
            <a:avLst/>
          </a:prstGeom>
          <a:ln w="3810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3E2DCF9E-548F-43C9-9249-E033E78320D1}"/>
              </a:ext>
            </a:extLst>
          </p:cNvPr>
          <p:cNvCxnSpPr>
            <a:cxnSpLocks/>
          </p:cNvCxnSpPr>
          <p:nvPr/>
        </p:nvCxnSpPr>
        <p:spPr>
          <a:xfrm>
            <a:off x="5066146" y="671971"/>
            <a:ext cx="0" cy="475488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C3BCE9C7-0D4C-40B7-91D4-A98886B5623E}"/>
              </a:ext>
            </a:extLst>
          </p:cNvPr>
          <p:cNvCxnSpPr>
            <a:cxnSpLocks/>
          </p:cNvCxnSpPr>
          <p:nvPr/>
        </p:nvCxnSpPr>
        <p:spPr>
          <a:xfrm>
            <a:off x="7503430" y="671971"/>
            <a:ext cx="0" cy="4754880"/>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53C54A8-F280-4266-9C6B-C4CEB5B39B2B}"/>
              </a:ext>
            </a:extLst>
          </p:cNvPr>
          <p:cNvCxnSpPr>
            <a:cxnSpLocks/>
          </p:cNvCxnSpPr>
          <p:nvPr/>
        </p:nvCxnSpPr>
        <p:spPr>
          <a:xfrm>
            <a:off x="9940025" y="671971"/>
            <a:ext cx="0" cy="4754880"/>
          </a:xfrm>
          <a:prstGeom prst="line">
            <a:avLst/>
          </a:prstGeom>
          <a:ln w="28575"/>
        </p:spPr>
        <p:style>
          <a:lnRef idx="1">
            <a:schemeClr val="dk1"/>
          </a:lnRef>
          <a:fillRef idx="0">
            <a:schemeClr val="dk1"/>
          </a:fillRef>
          <a:effectRef idx="0">
            <a:schemeClr val="dk1"/>
          </a:effectRef>
          <a:fontRef idx="minor">
            <a:schemeClr val="tx1"/>
          </a:fontRef>
        </p:style>
      </p:cxnSp>
      <p:sp>
        <p:nvSpPr>
          <p:cNvPr id="64" name="Content Placeholder 2">
            <a:extLst>
              <a:ext uri="{FF2B5EF4-FFF2-40B4-BE49-F238E27FC236}">
                <a16:creationId xmlns:a16="http://schemas.microsoft.com/office/drawing/2014/main" id="{B911C326-0D6D-45E3-8011-FC008B78090C}"/>
              </a:ext>
            </a:extLst>
          </p:cNvPr>
          <p:cNvSpPr txBox="1">
            <a:spLocks/>
          </p:cNvSpPr>
          <p:nvPr/>
        </p:nvSpPr>
        <p:spPr>
          <a:xfrm>
            <a:off x="1237099" y="5416275"/>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lnSpc>
                <a:spcPct val="120000"/>
              </a:lnSpc>
              <a:spcBef>
                <a:spcPts val="0"/>
              </a:spcBef>
              <a:spcAft>
                <a:spcPts val="0"/>
              </a:spcAft>
            </a:pPr>
            <a:r>
              <a:rPr lang="en-US" sz="2800" b="1" dirty="0">
                <a:solidFill>
                  <a:schemeClr val="tx1"/>
                </a:solidFill>
                <a:latin typeface="Arial" panose="020B0604020202020204" pitchFamily="34" charset="0"/>
                <a:cs typeface="Arial" panose="020B0604020202020204" pitchFamily="34" charset="0"/>
              </a:rPr>
              <a:t>Sample Type</a:t>
            </a:r>
          </a:p>
        </p:txBody>
      </p:sp>
      <p:sp>
        <p:nvSpPr>
          <p:cNvPr id="65" name="Content Placeholder 2">
            <a:extLst>
              <a:ext uri="{FF2B5EF4-FFF2-40B4-BE49-F238E27FC236}">
                <a16:creationId xmlns:a16="http://schemas.microsoft.com/office/drawing/2014/main" id="{195FFEDC-9372-4E27-BAB2-3EFE3BDFF6B3}"/>
              </a:ext>
            </a:extLst>
          </p:cNvPr>
          <p:cNvSpPr txBox="1">
            <a:spLocks/>
          </p:cNvSpPr>
          <p:nvPr/>
        </p:nvSpPr>
        <p:spPr>
          <a:xfrm>
            <a:off x="1222692" y="4912064"/>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lnSpc>
                <a:spcPct val="120000"/>
              </a:lnSpc>
              <a:spcBef>
                <a:spcPts val="0"/>
              </a:spcBef>
              <a:spcAft>
                <a:spcPts val="0"/>
              </a:spcAft>
            </a:pPr>
            <a:r>
              <a:rPr lang="en-US" sz="2800" b="1" dirty="0">
                <a:solidFill>
                  <a:schemeClr val="tx1"/>
                </a:solidFill>
                <a:latin typeface="Arial" panose="020B0604020202020204" pitchFamily="34" charset="0"/>
                <a:cs typeface="Arial" panose="020B0604020202020204" pitchFamily="34" charset="0"/>
              </a:rPr>
              <a:t>Day</a:t>
            </a:r>
          </a:p>
        </p:txBody>
      </p:sp>
    </p:spTree>
    <p:extLst>
      <p:ext uri="{BB962C8B-B14F-4D97-AF65-F5344CB8AC3E}">
        <p14:creationId xmlns:p14="http://schemas.microsoft.com/office/powerpoint/2010/main" val="49377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B4E24B-5824-404F-B927-E6A952371E22}"/>
              </a:ext>
            </a:extLst>
          </p:cNvPr>
          <p:cNvPicPr>
            <a:picLocks noChangeAspect="1"/>
          </p:cNvPicPr>
          <p:nvPr/>
        </p:nvPicPr>
        <p:blipFill rotWithShape="1">
          <a:blip r:embed="rId3">
            <a:extLst>
              <a:ext uri="{28A0092B-C50C-407E-A947-70E740481C1C}">
                <a14:useLocalDpi xmlns:a14="http://schemas.microsoft.com/office/drawing/2010/main" val="0"/>
              </a:ext>
            </a:extLst>
          </a:blip>
          <a:srcRect l="1770"/>
          <a:stretch/>
        </p:blipFill>
        <p:spPr>
          <a:xfrm>
            <a:off x="54919" y="598008"/>
            <a:ext cx="12082161" cy="5807458"/>
          </a:xfrm>
          <a:prstGeom prst="rect">
            <a:avLst/>
          </a:prstGeom>
        </p:spPr>
      </p:pic>
      <p:sp>
        <p:nvSpPr>
          <p:cNvPr id="19" name="Content Placeholder 2">
            <a:extLst>
              <a:ext uri="{FF2B5EF4-FFF2-40B4-BE49-F238E27FC236}">
                <a16:creationId xmlns:a16="http://schemas.microsoft.com/office/drawing/2014/main" id="{9669EA3F-DF29-47EC-A181-D67A6A4AF4E7}"/>
              </a:ext>
            </a:extLst>
          </p:cNvPr>
          <p:cNvSpPr txBox="1">
            <a:spLocks/>
          </p:cNvSpPr>
          <p:nvPr/>
        </p:nvSpPr>
        <p:spPr>
          <a:xfrm>
            <a:off x="3155008" y="5007446"/>
            <a:ext cx="2454166"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6      9</a:t>
            </a:r>
          </a:p>
        </p:txBody>
      </p:sp>
      <p:sp>
        <p:nvSpPr>
          <p:cNvPr id="21" name="Content Placeholder 2">
            <a:extLst>
              <a:ext uri="{FF2B5EF4-FFF2-40B4-BE49-F238E27FC236}">
                <a16:creationId xmlns:a16="http://schemas.microsoft.com/office/drawing/2014/main" id="{B550F551-FE5D-46D1-862E-C5EA4205EFC4}"/>
              </a:ext>
            </a:extLst>
          </p:cNvPr>
          <p:cNvSpPr txBox="1">
            <a:spLocks/>
          </p:cNvSpPr>
          <p:nvPr/>
        </p:nvSpPr>
        <p:spPr>
          <a:xfrm>
            <a:off x="8445623" y="5007445"/>
            <a:ext cx="2625011"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None/>
            </a:pPr>
            <a:r>
              <a:rPr lang="en-US" sz="2800" dirty="0">
                <a:solidFill>
                  <a:schemeClr val="tx1"/>
                </a:solidFill>
                <a:latin typeface="Arial" panose="020B0604020202020204" pitchFamily="34" charset="0"/>
                <a:cs typeface="Arial" panose="020B0604020202020204" pitchFamily="34" charset="0"/>
              </a:rPr>
              <a:t>1   	     9</a:t>
            </a:r>
          </a:p>
        </p:txBody>
      </p:sp>
      <p:sp>
        <p:nvSpPr>
          <p:cNvPr id="22" name="Content Placeholder 2">
            <a:extLst>
              <a:ext uri="{FF2B5EF4-FFF2-40B4-BE49-F238E27FC236}">
                <a16:creationId xmlns:a16="http://schemas.microsoft.com/office/drawing/2014/main" id="{3EB94EAE-D3DF-4AC7-9AD0-446FB1F22866}"/>
              </a:ext>
            </a:extLst>
          </p:cNvPr>
          <p:cNvSpPr txBox="1">
            <a:spLocks/>
          </p:cNvSpPr>
          <p:nvPr/>
        </p:nvSpPr>
        <p:spPr>
          <a:xfrm>
            <a:off x="5379886" y="5735618"/>
            <a:ext cx="3065727" cy="608995"/>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Swab</a:t>
            </a:r>
          </a:p>
        </p:txBody>
      </p:sp>
      <p:sp>
        <p:nvSpPr>
          <p:cNvPr id="23" name="Content Placeholder 2">
            <a:extLst>
              <a:ext uri="{FF2B5EF4-FFF2-40B4-BE49-F238E27FC236}">
                <a16:creationId xmlns:a16="http://schemas.microsoft.com/office/drawing/2014/main" id="{9ECAA6D3-4A14-4A9A-8238-F3DDAC5D9CAC}"/>
              </a:ext>
            </a:extLst>
          </p:cNvPr>
          <p:cNvSpPr txBox="1">
            <a:spLocks/>
          </p:cNvSpPr>
          <p:nvPr/>
        </p:nvSpPr>
        <p:spPr>
          <a:xfrm>
            <a:off x="3338717" y="5735618"/>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Oyster</a:t>
            </a:r>
          </a:p>
        </p:txBody>
      </p:sp>
      <p:cxnSp>
        <p:nvCxnSpPr>
          <p:cNvPr id="24" name="Straight Connector 23">
            <a:extLst>
              <a:ext uri="{FF2B5EF4-FFF2-40B4-BE49-F238E27FC236}">
                <a16:creationId xmlns:a16="http://schemas.microsoft.com/office/drawing/2014/main" id="{DBEE3CBC-19D4-429C-A43B-997A28D1C24F}"/>
              </a:ext>
            </a:extLst>
          </p:cNvPr>
          <p:cNvCxnSpPr>
            <a:cxnSpLocks/>
          </p:cNvCxnSpPr>
          <p:nvPr/>
        </p:nvCxnSpPr>
        <p:spPr>
          <a:xfrm>
            <a:off x="5379892" y="671971"/>
            <a:ext cx="0" cy="5669280"/>
          </a:xfrm>
          <a:prstGeom prst="line">
            <a:avLst/>
          </a:prstGeom>
          <a:ln w="38100"/>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E2A4C9C8-2CB7-42F5-82C9-31C0AB5B87D9}"/>
              </a:ext>
            </a:extLst>
          </p:cNvPr>
          <p:cNvSpPr txBox="1">
            <a:spLocks/>
          </p:cNvSpPr>
          <p:nvPr/>
        </p:nvSpPr>
        <p:spPr>
          <a:xfrm>
            <a:off x="5460259" y="5007445"/>
            <a:ext cx="2985365" cy="748685"/>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6             9</a:t>
            </a:r>
          </a:p>
        </p:txBody>
      </p:sp>
      <p:sp>
        <p:nvSpPr>
          <p:cNvPr id="25" name="Content Placeholder 2">
            <a:extLst>
              <a:ext uri="{FF2B5EF4-FFF2-40B4-BE49-F238E27FC236}">
                <a16:creationId xmlns:a16="http://schemas.microsoft.com/office/drawing/2014/main" id="{50943DD4-ED5B-4C1E-AA29-4B666D66A051}"/>
              </a:ext>
            </a:extLst>
          </p:cNvPr>
          <p:cNvSpPr txBox="1">
            <a:spLocks/>
          </p:cNvSpPr>
          <p:nvPr/>
        </p:nvSpPr>
        <p:spPr>
          <a:xfrm>
            <a:off x="8385653" y="5630376"/>
            <a:ext cx="2684969" cy="748684"/>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lnSpc>
                <a:spcPct val="120000"/>
              </a:lnSpc>
              <a:spcBef>
                <a:spcPts val="0"/>
              </a:spcBef>
              <a:spcAft>
                <a:spcPts val="0"/>
              </a:spcAft>
            </a:pPr>
            <a:r>
              <a:rPr lang="en-US" sz="2800" dirty="0">
                <a:solidFill>
                  <a:schemeClr val="tx1"/>
                </a:solidFill>
                <a:latin typeface="Arial" panose="020B0604020202020204" pitchFamily="34" charset="0"/>
                <a:cs typeface="Arial" panose="020B0604020202020204" pitchFamily="34" charset="0"/>
              </a:rPr>
              <a:t>Water</a:t>
            </a:r>
          </a:p>
        </p:txBody>
      </p:sp>
      <p:cxnSp>
        <p:nvCxnSpPr>
          <p:cNvPr id="26" name="Straight Connector 25">
            <a:extLst>
              <a:ext uri="{FF2B5EF4-FFF2-40B4-BE49-F238E27FC236}">
                <a16:creationId xmlns:a16="http://schemas.microsoft.com/office/drawing/2014/main" id="{47D467F7-BE9A-49EC-B6B9-41C5C2DF771A}"/>
              </a:ext>
            </a:extLst>
          </p:cNvPr>
          <p:cNvCxnSpPr>
            <a:cxnSpLocks/>
          </p:cNvCxnSpPr>
          <p:nvPr/>
        </p:nvCxnSpPr>
        <p:spPr>
          <a:xfrm>
            <a:off x="3823916" y="671971"/>
            <a:ext cx="0" cy="566928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2777176-9580-426C-A73C-DA49B883ACFD}"/>
              </a:ext>
            </a:extLst>
          </p:cNvPr>
          <p:cNvCxnSpPr>
            <a:cxnSpLocks/>
          </p:cNvCxnSpPr>
          <p:nvPr/>
        </p:nvCxnSpPr>
        <p:spPr>
          <a:xfrm>
            <a:off x="8445627" y="671971"/>
            <a:ext cx="0" cy="5669280"/>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F5265F9-4D9E-4916-B61C-3947FCCB8C8B}"/>
              </a:ext>
            </a:extLst>
          </p:cNvPr>
          <p:cNvCxnSpPr>
            <a:cxnSpLocks/>
          </p:cNvCxnSpPr>
          <p:nvPr/>
        </p:nvCxnSpPr>
        <p:spPr>
          <a:xfrm>
            <a:off x="11070641" y="671971"/>
            <a:ext cx="0" cy="5669280"/>
          </a:xfrm>
          <a:prstGeom prst="line">
            <a:avLst/>
          </a:prstGeom>
          <a:ln w="381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97D146C-744B-4D24-96CF-89850DE84378}"/>
              </a:ext>
            </a:extLst>
          </p:cNvPr>
          <p:cNvCxnSpPr>
            <a:cxnSpLocks/>
          </p:cNvCxnSpPr>
          <p:nvPr/>
        </p:nvCxnSpPr>
        <p:spPr>
          <a:xfrm>
            <a:off x="4291705" y="671971"/>
            <a:ext cx="0" cy="50292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741DF93-0CA5-4A03-BD94-304F283C69F8}"/>
              </a:ext>
            </a:extLst>
          </p:cNvPr>
          <p:cNvCxnSpPr>
            <a:cxnSpLocks/>
          </p:cNvCxnSpPr>
          <p:nvPr/>
        </p:nvCxnSpPr>
        <p:spPr>
          <a:xfrm>
            <a:off x="7214178" y="671971"/>
            <a:ext cx="0" cy="50292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5E8393-7E2F-42F3-9343-4FBD7FEA27FB}"/>
              </a:ext>
            </a:extLst>
          </p:cNvPr>
          <p:cNvCxnSpPr>
            <a:cxnSpLocks/>
          </p:cNvCxnSpPr>
          <p:nvPr/>
        </p:nvCxnSpPr>
        <p:spPr>
          <a:xfrm>
            <a:off x="9837389" y="671971"/>
            <a:ext cx="0" cy="5029200"/>
          </a:xfrm>
          <a:prstGeom prst="line">
            <a:avLst/>
          </a:prstGeom>
          <a:ln w="28575"/>
        </p:spPr>
        <p:style>
          <a:lnRef idx="1">
            <a:schemeClr val="dk1"/>
          </a:lnRef>
          <a:fillRef idx="0">
            <a:schemeClr val="dk1"/>
          </a:fillRef>
          <a:effectRef idx="0">
            <a:schemeClr val="dk1"/>
          </a:effectRef>
          <a:fontRef idx="minor">
            <a:schemeClr val="tx1"/>
          </a:fontRef>
        </p:style>
      </p:cxnSp>
      <p:sp>
        <p:nvSpPr>
          <p:cNvPr id="32" name="Content Placeholder 2">
            <a:extLst>
              <a:ext uri="{FF2B5EF4-FFF2-40B4-BE49-F238E27FC236}">
                <a16:creationId xmlns:a16="http://schemas.microsoft.com/office/drawing/2014/main" id="{3500B19A-0324-43D2-8C5C-0DBCBA3CC0C0}"/>
              </a:ext>
            </a:extLst>
          </p:cNvPr>
          <p:cNvSpPr txBox="1">
            <a:spLocks/>
          </p:cNvSpPr>
          <p:nvPr/>
        </p:nvSpPr>
        <p:spPr>
          <a:xfrm>
            <a:off x="1217951" y="5741839"/>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lnSpc>
                <a:spcPct val="120000"/>
              </a:lnSpc>
              <a:spcBef>
                <a:spcPts val="0"/>
              </a:spcBef>
              <a:spcAft>
                <a:spcPts val="0"/>
              </a:spcAft>
            </a:pPr>
            <a:r>
              <a:rPr lang="en-US" sz="2800" b="1" dirty="0">
                <a:solidFill>
                  <a:schemeClr val="tx1"/>
                </a:solidFill>
                <a:latin typeface="Arial" panose="020B0604020202020204" pitchFamily="34" charset="0"/>
                <a:cs typeface="Arial" panose="020B0604020202020204" pitchFamily="34" charset="0"/>
              </a:rPr>
              <a:t>Sample Type</a:t>
            </a:r>
          </a:p>
        </p:txBody>
      </p:sp>
      <p:sp>
        <p:nvSpPr>
          <p:cNvPr id="46" name="Content Placeholder 2">
            <a:extLst>
              <a:ext uri="{FF2B5EF4-FFF2-40B4-BE49-F238E27FC236}">
                <a16:creationId xmlns:a16="http://schemas.microsoft.com/office/drawing/2014/main" id="{591A7159-7CF8-472D-B214-2CD118A7D62B}"/>
              </a:ext>
            </a:extLst>
          </p:cNvPr>
          <p:cNvSpPr txBox="1">
            <a:spLocks/>
          </p:cNvSpPr>
          <p:nvPr/>
        </p:nvSpPr>
        <p:spPr>
          <a:xfrm>
            <a:off x="1203544" y="5134993"/>
            <a:ext cx="2421924" cy="559216"/>
          </a:xfrm>
          <a:prstGeom prst="rect">
            <a:avLst/>
          </a:prstGeom>
          <a:solidFill>
            <a:schemeClr val="bg1"/>
          </a:solidFill>
        </p:spPr>
        <p:txBody>
          <a:bodyPr vert="horz" lIns="0" tIns="45720" rIns="0" bIns="45720" rtlCol="0" anchor="ct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lnSpc>
                <a:spcPct val="120000"/>
              </a:lnSpc>
              <a:spcBef>
                <a:spcPts val="0"/>
              </a:spcBef>
              <a:spcAft>
                <a:spcPts val="0"/>
              </a:spcAft>
            </a:pPr>
            <a:r>
              <a:rPr lang="en-US" sz="2800" b="1" dirty="0">
                <a:solidFill>
                  <a:schemeClr val="tx1"/>
                </a:solidFill>
                <a:latin typeface="Arial" panose="020B0604020202020204" pitchFamily="34" charset="0"/>
                <a:cs typeface="Arial" panose="020B0604020202020204" pitchFamily="34" charset="0"/>
              </a:rPr>
              <a:t>Day</a:t>
            </a:r>
          </a:p>
        </p:txBody>
      </p:sp>
    </p:spTree>
    <p:extLst>
      <p:ext uri="{BB962C8B-B14F-4D97-AF65-F5344CB8AC3E}">
        <p14:creationId xmlns:p14="http://schemas.microsoft.com/office/powerpoint/2010/main" val="9032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7B46E260-1760-4212-A7D3-6350D0D9C8A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1692"/>
          <a:stretch/>
        </p:blipFill>
        <p:spPr>
          <a:xfrm>
            <a:off x="41646" y="742566"/>
            <a:ext cx="11920200" cy="4281969"/>
          </a:xfrm>
        </p:spPr>
      </p:pic>
      <p:sp>
        <p:nvSpPr>
          <p:cNvPr id="14" name="Title 1">
            <a:extLst>
              <a:ext uri="{FF2B5EF4-FFF2-40B4-BE49-F238E27FC236}">
                <a16:creationId xmlns:a16="http://schemas.microsoft.com/office/drawing/2014/main" id="{7C0FAFB3-277C-486B-8D79-61134FE001DE}"/>
              </a:ext>
            </a:extLst>
          </p:cNvPr>
          <p:cNvSpPr>
            <a:spLocks noGrp="1"/>
          </p:cNvSpPr>
          <p:nvPr>
            <p:ph type="title"/>
          </p:nvPr>
        </p:nvSpPr>
        <p:spPr>
          <a:xfrm>
            <a:off x="709126" y="616861"/>
            <a:ext cx="3230706" cy="479486"/>
          </a:xfrm>
          <a:solidFill>
            <a:schemeClr val="bg1"/>
          </a:solidFill>
        </p:spPr>
        <p:txBody>
          <a:bodyPr>
            <a:normAutofit/>
          </a:bodyPr>
          <a:lstStyle/>
          <a:p>
            <a:r>
              <a:rPr lang="en-US" sz="2800" dirty="0">
                <a:latin typeface="Arial" panose="020B0604020202020204" pitchFamily="34" charset="0"/>
                <a:cs typeface="Arial" panose="020B0604020202020204" pitchFamily="34" charset="0"/>
              </a:rPr>
              <a:t>a) Trial 1</a:t>
            </a:r>
          </a:p>
        </p:txBody>
      </p:sp>
      <p:sp>
        <p:nvSpPr>
          <p:cNvPr id="15" name="Title 1">
            <a:extLst>
              <a:ext uri="{FF2B5EF4-FFF2-40B4-BE49-F238E27FC236}">
                <a16:creationId xmlns:a16="http://schemas.microsoft.com/office/drawing/2014/main" id="{269EACE9-140D-4F04-9BBF-CF5011091A44}"/>
              </a:ext>
            </a:extLst>
          </p:cNvPr>
          <p:cNvSpPr txBox="1">
            <a:spLocks/>
          </p:cNvSpPr>
          <p:nvPr/>
        </p:nvSpPr>
        <p:spPr>
          <a:xfrm>
            <a:off x="4804316" y="608726"/>
            <a:ext cx="3230706" cy="4794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latin typeface="Arial" panose="020B0604020202020204" pitchFamily="34" charset="0"/>
                <a:cs typeface="Arial" panose="020B0604020202020204" pitchFamily="34" charset="0"/>
              </a:rPr>
              <a:t>b) Trial 2</a:t>
            </a:r>
          </a:p>
        </p:txBody>
      </p:sp>
      <p:sp>
        <p:nvSpPr>
          <p:cNvPr id="16" name="Title 1">
            <a:extLst>
              <a:ext uri="{FF2B5EF4-FFF2-40B4-BE49-F238E27FC236}">
                <a16:creationId xmlns:a16="http://schemas.microsoft.com/office/drawing/2014/main" id="{82920EFB-B541-4114-A880-A2495DEDC43A}"/>
              </a:ext>
            </a:extLst>
          </p:cNvPr>
          <p:cNvSpPr txBox="1">
            <a:spLocks/>
          </p:cNvSpPr>
          <p:nvPr/>
        </p:nvSpPr>
        <p:spPr>
          <a:xfrm>
            <a:off x="8582267" y="617356"/>
            <a:ext cx="3230706" cy="4794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latin typeface="Arial" panose="020B0604020202020204" pitchFamily="34" charset="0"/>
                <a:cs typeface="Arial" panose="020B0604020202020204" pitchFamily="34" charset="0"/>
              </a:rPr>
              <a:t>c) Trial 3</a:t>
            </a:r>
          </a:p>
        </p:txBody>
      </p:sp>
      <p:pic>
        <p:nvPicPr>
          <p:cNvPr id="17" name="Content Placeholder 12">
            <a:extLst>
              <a:ext uri="{FF2B5EF4-FFF2-40B4-BE49-F238E27FC236}">
                <a16:creationId xmlns:a16="http://schemas.microsoft.com/office/drawing/2014/main" id="{726280E1-F31C-441E-8861-4C12E9505D16}"/>
              </a:ext>
            </a:extLst>
          </p:cNvPr>
          <p:cNvPicPr>
            <a:picLocks noChangeAspect="1"/>
          </p:cNvPicPr>
          <p:nvPr/>
        </p:nvPicPr>
        <p:blipFill rotWithShape="1">
          <a:blip r:embed="rId3">
            <a:extLst>
              <a:ext uri="{28A0092B-C50C-407E-A947-70E740481C1C}">
                <a14:useLocalDpi xmlns:a14="http://schemas.microsoft.com/office/drawing/2010/main" val="0"/>
              </a:ext>
            </a:extLst>
          </a:blip>
          <a:srcRect l="25299" t="88821" r="57559" b="1290"/>
          <a:stretch/>
        </p:blipFill>
        <p:spPr>
          <a:xfrm>
            <a:off x="5416583" y="6134491"/>
            <a:ext cx="2043404" cy="479487"/>
          </a:xfrm>
          <a:prstGeom prst="rect">
            <a:avLst/>
          </a:prstGeom>
        </p:spPr>
      </p:pic>
      <p:pic>
        <p:nvPicPr>
          <p:cNvPr id="18" name="Content Placeholder 12">
            <a:extLst>
              <a:ext uri="{FF2B5EF4-FFF2-40B4-BE49-F238E27FC236}">
                <a16:creationId xmlns:a16="http://schemas.microsoft.com/office/drawing/2014/main" id="{57B3325B-0297-4F2B-AE27-E0E526BF9488}"/>
              </a:ext>
            </a:extLst>
          </p:cNvPr>
          <p:cNvPicPr>
            <a:picLocks noChangeAspect="1"/>
          </p:cNvPicPr>
          <p:nvPr/>
        </p:nvPicPr>
        <p:blipFill rotWithShape="1">
          <a:blip r:embed="rId3">
            <a:extLst>
              <a:ext uri="{28A0092B-C50C-407E-A947-70E740481C1C}">
                <a14:useLocalDpi xmlns:a14="http://schemas.microsoft.com/office/drawing/2010/main" val="0"/>
              </a:ext>
            </a:extLst>
          </a:blip>
          <a:srcRect l="73935" t="89751" r="8180" b="1975"/>
          <a:stretch/>
        </p:blipFill>
        <p:spPr>
          <a:xfrm>
            <a:off x="9181321" y="5024535"/>
            <a:ext cx="2132045" cy="401217"/>
          </a:xfrm>
          <a:prstGeom prst="rect">
            <a:avLst/>
          </a:prstGeom>
        </p:spPr>
      </p:pic>
      <p:sp>
        <p:nvSpPr>
          <p:cNvPr id="24" name="Content Placeholder 2">
            <a:extLst>
              <a:ext uri="{FF2B5EF4-FFF2-40B4-BE49-F238E27FC236}">
                <a16:creationId xmlns:a16="http://schemas.microsoft.com/office/drawing/2014/main" id="{1E44AEBB-530D-4F44-BC8E-BDE82ACBC8C5}"/>
              </a:ext>
            </a:extLst>
          </p:cNvPr>
          <p:cNvSpPr txBox="1">
            <a:spLocks/>
          </p:cNvSpPr>
          <p:nvPr/>
        </p:nvSpPr>
        <p:spPr>
          <a:xfrm>
            <a:off x="5416583" y="5875691"/>
            <a:ext cx="1913024" cy="47948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Group</a:t>
            </a:r>
          </a:p>
        </p:txBody>
      </p:sp>
      <p:pic>
        <p:nvPicPr>
          <p:cNvPr id="25" name="Picture 24">
            <a:extLst>
              <a:ext uri="{FF2B5EF4-FFF2-40B4-BE49-F238E27FC236}">
                <a16:creationId xmlns:a16="http://schemas.microsoft.com/office/drawing/2014/main" id="{CBA66CB9-E228-4C78-816A-B1AC0C234816}"/>
              </a:ext>
            </a:extLst>
          </p:cNvPr>
          <p:cNvPicPr>
            <a:picLocks noChangeAspect="1"/>
          </p:cNvPicPr>
          <p:nvPr/>
        </p:nvPicPr>
        <p:blipFill rotWithShape="1">
          <a:blip r:embed="rId4"/>
          <a:srcRect l="71380" t="90688" r="10275" b="942"/>
          <a:stretch/>
        </p:blipFill>
        <p:spPr>
          <a:xfrm>
            <a:off x="5343675" y="4933393"/>
            <a:ext cx="1985932" cy="529582"/>
          </a:xfrm>
          <a:prstGeom prst="rect">
            <a:avLst/>
          </a:prstGeom>
        </p:spPr>
      </p:pic>
      <p:pic>
        <p:nvPicPr>
          <p:cNvPr id="26" name="Picture 25">
            <a:extLst>
              <a:ext uri="{FF2B5EF4-FFF2-40B4-BE49-F238E27FC236}">
                <a16:creationId xmlns:a16="http://schemas.microsoft.com/office/drawing/2014/main" id="{03EEA3E7-0546-48C1-AE76-72AA648DDF2E}"/>
              </a:ext>
            </a:extLst>
          </p:cNvPr>
          <p:cNvPicPr>
            <a:picLocks noChangeAspect="1"/>
          </p:cNvPicPr>
          <p:nvPr/>
        </p:nvPicPr>
        <p:blipFill rotWithShape="1">
          <a:blip r:embed="rId5"/>
          <a:srcRect l="72603" t="90222" r="7286" b="942"/>
          <a:stretch/>
        </p:blipFill>
        <p:spPr>
          <a:xfrm>
            <a:off x="1347713" y="4904270"/>
            <a:ext cx="2289434" cy="587829"/>
          </a:xfrm>
          <a:prstGeom prst="rect">
            <a:avLst/>
          </a:prstGeom>
        </p:spPr>
      </p:pic>
      <p:sp>
        <p:nvSpPr>
          <p:cNvPr id="27" name="Content Placeholder 2">
            <a:extLst>
              <a:ext uri="{FF2B5EF4-FFF2-40B4-BE49-F238E27FC236}">
                <a16:creationId xmlns:a16="http://schemas.microsoft.com/office/drawing/2014/main" id="{89372203-3D5A-4AFF-A95D-13B05F5BC941}"/>
              </a:ext>
            </a:extLst>
          </p:cNvPr>
          <p:cNvSpPr txBox="1">
            <a:spLocks/>
          </p:cNvSpPr>
          <p:nvPr/>
        </p:nvSpPr>
        <p:spPr>
          <a:xfrm>
            <a:off x="6792688" y="5024535"/>
            <a:ext cx="354563" cy="314774"/>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latin typeface="Arial" panose="020B0604020202020204" pitchFamily="34" charset="0"/>
                <a:cs typeface="Arial" panose="020B0604020202020204" pitchFamily="34" charset="0"/>
              </a:rPr>
              <a:t>09</a:t>
            </a:r>
          </a:p>
        </p:txBody>
      </p:sp>
    </p:spTree>
    <p:extLst>
      <p:ext uri="{BB962C8B-B14F-4D97-AF65-F5344CB8AC3E}">
        <p14:creationId xmlns:p14="http://schemas.microsoft.com/office/powerpoint/2010/main" val="4131566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3273F6-E8EB-450C-AEB7-24BD15C54CF9}"/>
              </a:ext>
            </a:extLst>
          </p:cNvPr>
          <p:cNvPicPr>
            <a:picLocks noChangeAspect="1"/>
          </p:cNvPicPr>
          <p:nvPr/>
        </p:nvPicPr>
        <p:blipFill rotWithShape="1">
          <a:blip r:embed="rId3"/>
          <a:srcRect t="-1" b="297"/>
          <a:stretch/>
        </p:blipFill>
        <p:spPr>
          <a:xfrm>
            <a:off x="77184" y="497908"/>
            <a:ext cx="12192000" cy="6361623"/>
          </a:xfrm>
          <a:prstGeom prst="rect">
            <a:avLst/>
          </a:prstGeom>
          <a:solidFill>
            <a:schemeClr val="bg1"/>
          </a:solidFill>
        </p:spPr>
      </p:pic>
      <p:sp>
        <p:nvSpPr>
          <p:cNvPr id="44" name="Content Placeholder 2">
            <a:extLst>
              <a:ext uri="{FF2B5EF4-FFF2-40B4-BE49-F238E27FC236}">
                <a16:creationId xmlns:a16="http://schemas.microsoft.com/office/drawing/2014/main" id="{20DEE526-A04C-4524-AD78-62F3D6BD68CF}"/>
              </a:ext>
            </a:extLst>
          </p:cNvPr>
          <p:cNvSpPr txBox="1">
            <a:spLocks/>
          </p:cNvSpPr>
          <p:nvPr/>
        </p:nvSpPr>
        <p:spPr>
          <a:xfrm>
            <a:off x="1142591" y="265850"/>
            <a:ext cx="1073644" cy="398391"/>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Group</a:t>
            </a:r>
            <a:endParaRPr lang="en-US" dirty="0">
              <a:latin typeface="Arial" panose="020B0604020202020204" pitchFamily="34" charset="0"/>
              <a:cs typeface="Arial" panose="020B0604020202020204" pitchFamily="34" charset="0"/>
            </a:endParaRPr>
          </a:p>
        </p:txBody>
      </p:sp>
      <p:sp>
        <p:nvSpPr>
          <p:cNvPr id="45" name="Content Placeholder 2">
            <a:extLst>
              <a:ext uri="{FF2B5EF4-FFF2-40B4-BE49-F238E27FC236}">
                <a16:creationId xmlns:a16="http://schemas.microsoft.com/office/drawing/2014/main" id="{1D7D5FD2-2A69-4773-94D2-57414229EB0F}"/>
              </a:ext>
            </a:extLst>
          </p:cNvPr>
          <p:cNvSpPr txBox="1">
            <a:spLocks/>
          </p:cNvSpPr>
          <p:nvPr/>
        </p:nvSpPr>
        <p:spPr>
          <a:xfrm>
            <a:off x="-1311" y="261390"/>
            <a:ext cx="627498" cy="416310"/>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Trial</a:t>
            </a:r>
            <a:endParaRPr lang="en-US" dirty="0">
              <a:latin typeface="Arial" panose="020B0604020202020204" pitchFamily="34" charset="0"/>
              <a:cs typeface="Arial" panose="020B0604020202020204" pitchFamily="34" charset="0"/>
            </a:endParaRPr>
          </a:p>
        </p:txBody>
      </p:sp>
      <p:sp>
        <p:nvSpPr>
          <p:cNvPr id="46" name="Content Placeholder 2">
            <a:extLst>
              <a:ext uri="{FF2B5EF4-FFF2-40B4-BE49-F238E27FC236}">
                <a16:creationId xmlns:a16="http://schemas.microsoft.com/office/drawing/2014/main" id="{0B833C7A-3FC9-4D3C-813E-D7C4FC37A946}"/>
              </a:ext>
            </a:extLst>
          </p:cNvPr>
          <p:cNvSpPr txBox="1">
            <a:spLocks/>
          </p:cNvSpPr>
          <p:nvPr/>
        </p:nvSpPr>
        <p:spPr>
          <a:xfrm>
            <a:off x="653413" y="257564"/>
            <a:ext cx="651741" cy="408688"/>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Day</a:t>
            </a:r>
            <a:endParaRPr lang="en-US" dirty="0">
              <a:latin typeface="Arial" panose="020B0604020202020204" pitchFamily="34" charset="0"/>
              <a:cs typeface="Arial" panose="020B0604020202020204" pitchFamily="34" charset="0"/>
            </a:endParaRPr>
          </a:p>
        </p:txBody>
      </p:sp>
      <p:sp>
        <p:nvSpPr>
          <p:cNvPr id="49" name="Content Placeholder 2">
            <a:extLst>
              <a:ext uri="{FF2B5EF4-FFF2-40B4-BE49-F238E27FC236}">
                <a16:creationId xmlns:a16="http://schemas.microsoft.com/office/drawing/2014/main" id="{A88B8A71-9017-4183-928D-F347A22E0A12}"/>
              </a:ext>
            </a:extLst>
          </p:cNvPr>
          <p:cNvSpPr txBox="1">
            <a:spLocks/>
          </p:cNvSpPr>
          <p:nvPr/>
        </p:nvSpPr>
        <p:spPr>
          <a:xfrm>
            <a:off x="-10896" y="640251"/>
            <a:ext cx="644283" cy="6217750"/>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1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1</a:t>
            </a:r>
            <a:endParaRPr lang="en-US" sz="6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6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44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2</a:t>
            </a:r>
            <a:endParaRPr lang="en-US" sz="60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8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3</a:t>
            </a:r>
          </a:p>
          <a:p>
            <a:pPr marL="169863" lvl="2" indent="57150">
              <a:lnSpc>
                <a:spcPct val="120000"/>
              </a:lnSpc>
              <a:spcBef>
                <a:spcPts val="0"/>
              </a:spcBef>
              <a:spcAft>
                <a:spcPts val="0"/>
              </a:spcAft>
              <a:buNone/>
            </a:pPr>
            <a:endParaRPr lang="en-US" sz="54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p:txBody>
      </p:sp>
      <p:sp>
        <p:nvSpPr>
          <p:cNvPr id="50" name="Content Placeholder 2">
            <a:extLst>
              <a:ext uri="{FF2B5EF4-FFF2-40B4-BE49-F238E27FC236}">
                <a16:creationId xmlns:a16="http://schemas.microsoft.com/office/drawing/2014/main" id="{C3A4654C-69FC-4000-AF18-C5D8AE05707C}"/>
              </a:ext>
            </a:extLst>
          </p:cNvPr>
          <p:cNvSpPr txBox="1">
            <a:spLocks/>
          </p:cNvSpPr>
          <p:nvPr/>
        </p:nvSpPr>
        <p:spPr>
          <a:xfrm>
            <a:off x="1015577" y="671958"/>
            <a:ext cx="1311462" cy="1741029"/>
          </a:xfrm>
          <a:prstGeom prst="rect">
            <a:avLst/>
          </a:prstGeom>
          <a:solidFill>
            <a:schemeClr val="bg1"/>
          </a:solidFill>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52" name="Content Placeholder 2">
            <a:extLst>
              <a:ext uri="{FF2B5EF4-FFF2-40B4-BE49-F238E27FC236}">
                <a16:creationId xmlns:a16="http://schemas.microsoft.com/office/drawing/2014/main" id="{624C3993-C746-4EFB-873F-F3FB56BDED03}"/>
              </a:ext>
            </a:extLst>
          </p:cNvPr>
          <p:cNvSpPr txBox="1">
            <a:spLocks/>
          </p:cNvSpPr>
          <p:nvPr/>
        </p:nvSpPr>
        <p:spPr>
          <a:xfrm>
            <a:off x="1015577" y="2422385"/>
            <a:ext cx="1311462" cy="1797103"/>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26" name="Content Placeholder 2">
            <a:extLst>
              <a:ext uri="{FF2B5EF4-FFF2-40B4-BE49-F238E27FC236}">
                <a16:creationId xmlns:a16="http://schemas.microsoft.com/office/drawing/2014/main" id="{89101433-D4B4-478B-A711-1C113FD01823}"/>
              </a:ext>
            </a:extLst>
          </p:cNvPr>
          <p:cNvSpPr txBox="1">
            <a:spLocks/>
          </p:cNvSpPr>
          <p:nvPr/>
        </p:nvSpPr>
        <p:spPr>
          <a:xfrm>
            <a:off x="1015577" y="4104759"/>
            <a:ext cx="1311462" cy="2753241"/>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endParaRPr lang="en-US" sz="2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54" name="Content Placeholder 2">
            <a:extLst>
              <a:ext uri="{FF2B5EF4-FFF2-40B4-BE49-F238E27FC236}">
                <a16:creationId xmlns:a16="http://schemas.microsoft.com/office/drawing/2014/main" id="{065B6E04-4F4C-4D1C-A011-77B2746C1471}"/>
              </a:ext>
            </a:extLst>
          </p:cNvPr>
          <p:cNvSpPr txBox="1">
            <a:spLocks/>
          </p:cNvSpPr>
          <p:nvPr/>
        </p:nvSpPr>
        <p:spPr>
          <a:xfrm>
            <a:off x="531124" y="631964"/>
            <a:ext cx="774030" cy="6226037"/>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a:t>
            </a:r>
          </a:p>
          <a:p>
            <a:pPr marL="0" indent="0" algn="ctr">
              <a:lnSpc>
                <a:spcPct val="120000"/>
              </a:lnSpc>
              <a:spcBef>
                <a:spcPts val="0"/>
              </a:spcBef>
              <a:spcAft>
                <a:spcPts val="0"/>
              </a:spcAft>
              <a:buNone/>
            </a:pPr>
            <a:endParaRPr lang="en-US" sz="2400" dirty="0">
              <a:latin typeface="Arial" panose="020B0604020202020204" pitchFamily="34" charset="0"/>
              <a:cs typeface="Arial" panose="020B0604020202020204" pitchFamily="34" charset="0"/>
            </a:endParaRPr>
          </a:p>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12</a:t>
            </a:r>
          </a:p>
          <a:p>
            <a:pPr algn="ctr">
              <a:lnSpc>
                <a:spcPct val="120000"/>
              </a:lnSpc>
              <a:spcBef>
                <a:spcPts val="0"/>
              </a:spcBef>
              <a:spcAft>
                <a:spcPts val="0"/>
              </a:spcAft>
            </a:pPr>
            <a:endParaRPr lang="en-US" sz="28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9</a:t>
            </a:r>
          </a:p>
          <a:p>
            <a:pPr algn="ctr">
              <a:lnSpc>
                <a:spcPct val="120000"/>
              </a:lnSpc>
              <a:spcBef>
                <a:spcPts val="0"/>
              </a:spcBef>
              <a:spcAft>
                <a:spcPts val="0"/>
              </a:spcAft>
            </a:pPr>
            <a:endParaRPr lang="en-US" sz="28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5</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8</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12</a:t>
            </a:r>
          </a:p>
        </p:txBody>
      </p:sp>
      <p:cxnSp>
        <p:nvCxnSpPr>
          <p:cNvPr id="55" name="Straight Connector 54">
            <a:extLst>
              <a:ext uri="{FF2B5EF4-FFF2-40B4-BE49-F238E27FC236}">
                <a16:creationId xmlns:a16="http://schemas.microsoft.com/office/drawing/2014/main" id="{D47B9B4B-9E8F-41EE-BC0F-0956CFB6929B}"/>
              </a:ext>
            </a:extLst>
          </p:cNvPr>
          <p:cNvCxnSpPr>
            <a:cxnSpLocks/>
          </p:cNvCxnSpPr>
          <p:nvPr/>
        </p:nvCxnSpPr>
        <p:spPr>
          <a:xfrm>
            <a:off x="653413" y="257564"/>
            <a:ext cx="0" cy="6600437"/>
          </a:xfrm>
          <a:prstGeom prst="line">
            <a:avLst/>
          </a:prstGeom>
          <a:ln w="57150"/>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D8799CE-90D5-4792-ABCF-A793D9D9D570}"/>
              </a:ext>
            </a:extLst>
          </p:cNvPr>
          <p:cNvCxnSpPr>
            <a:cxnSpLocks/>
          </p:cNvCxnSpPr>
          <p:nvPr/>
        </p:nvCxnSpPr>
        <p:spPr>
          <a:xfrm flipH="1">
            <a:off x="1267835" y="255028"/>
            <a:ext cx="2538" cy="6601968"/>
          </a:xfrm>
          <a:prstGeom prst="line">
            <a:avLst/>
          </a:prstGeom>
          <a:ln w="28575"/>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81E42EB7-F848-4E9D-9B3B-17CB05934D77}"/>
              </a:ext>
            </a:extLst>
          </p:cNvPr>
          <p:cNvPicPr>
            <a:picLocks noChangeAspect="1"/>
          </p:cNvPicPr>
          <p:nvPr/>
        </p:nvPicPr>
        <p:blipFill rotWithShape="1">
          <a:blip r:embed="rId4">
            <a:extLst>
              <a:ext uri="{28A0092B-C50C-407E-A947-70E740481C1C}">
                <a14:useLocalDpi xmlns:a14="http://schemas.microsoft.com/office/drawing/2010/main" val="0"/>
              </a:ext>
            </a:extLst>
          </a:blip>
          <a:srcRect l="3306" r="1022" b="44559"/>
          <a:stretch/>
        </p:blipFill>
        <p:spPr>
          <a:xfrm rot="5400000">
            <a:off x="-552174" y="2839286"/>
            <a:ext cx="6674401" cy="1355828"/>
          </a:xfrm>
          <a:prstGeom prst="rect">
            <a:avLst/>
          </a:prstGeom>
        </p:spPr>
      </p:pic>
      <p:cxnSp>
        <p:nvCxnSpPr>
          <p:cNvPr id="30" name="Straight Connector 29">
            <a:extLst>
              <a:ext uri="{FF2B5EF4-FFF2-40B4-BE49-F238E27FC236}">
                <a16:creationId xmlns:a16="http://schemas.microsoft.com/office/drawing/2014/main" id="{A849C909-6BEA-49DA-92C1-BF93D849B174}"/>
              </a:ext>
            </a:extLst>
          </p:cNvPr>
          <p:cNvCxnSpPr>
            <a:cxnSpLocks/>
          </p:cNvCxnSpPr>
          <p:nvPr/>
        </p:nvCxnSpPr>
        <p:spPr>
          <a:xfrm flipH="1">
            <a:off x="1276354" y="1551133"/>
            <a:ext cx="10972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CF2DA0-33AC-4BA3-B9A7-883DDF5C5408}"/>
              </a:ext>
            </a:extLst>
          </p:cNvPr>
          <p:cNvCxnSpPr>
            <a:cxnSpLocks/>
          </p:cNvCxnSpPr>
          <p:nvPr/>
        </p:nvCxnSpPr>
        <p:spPr>
          <a:xfrm flipH="1">
            <a:off x="1276354" y="3314906"/>
            <a:ext cx="10972800" cy="0"/>
          </a:xfrm>
          <a:prstGeom prst="line">
            <a:avLst/>
          </a:prstGeom>
          <a:ln w="28575"/>
        </p:spPr>
        <p:style>
          <a:lnRef idx="1">
            <a:schemeClr val="dk1"/>
          </a:lnRef>
          <a:fillRef idx="0">
            <a:schemeClr val="dk1"/>
          </a:fillRef>
          <a:effectRef idx="0">
            <a:schemeClr val="dk1"/>
          </a:effectRef>
          <a:fontRef idx="minor">
            <a:schemeClr val="tx1"/>
          </a:fontRef>
        </p:style>
      </p:cxnSp>
      <p:sp>
        <p:nvSpPr>
          <p:cNvPr id="47" name="Content Placeholder 2">
            <a:extLst>
              <a:ext uri="{FF2B5EF4-FFF2-40B4-BE49-F238E27FC236}">
                <a16:creationId xmlns:a16="http://schemas.microsoft.com/office/drawing/2014/main" id="{61D08D88-BB54-441E-9B1C-658DD2AEAC20}"/>
              </a:ext>
            </a:extLst>
          </p:cNvPr>
          <p:cNvSpPr txBox="1">
            <a:spLocks/>
          </p:cNvSpPr>
          <p:nvPr/>
        </p:nvSpPr>
        <p:spPr>
          <a:xfrm>
            <a:off x="3465545" y="257070"/>
            <a:ext cx="8749847" cy="403794"/>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60000"/>
              </a:lnSpc>
              <a:spcBef>
                <a:spcPts val="0"/>
              </a:spcBef>
              <a:spcAft>
                <a:spcPts val="0"/>
              </a:spcAft>
              <a:buNone/>
            </a:pPr>
            <a:endParaRPr lang="en-US" sz="1200" u="sng" dirty="0">
              <a:latin typeface="Arial" panose="020B0604020202020204"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509B0E14-9F3B-4033-93D3-49C6D7DA4069}"/>
              </a:ext>
            </a:extLst>
          </p:cNvPr>
          <p:cNvCxnSpPr>
            <a:cxnSpLocks/>
          </p:cNvCxnSpPr>
          <p:nvPr/>
        </p:nvCxnSpPr>
        <p:spPr>
          <a:xfrm flipH="1">
            <a:off x="1276354" y="5075365"/>
            <a:ext cx="10972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63994A1-D40E-4D27-BAB8-6B5DC4A998FD}"/>
              </a:ext>
            </a:extLst>
          </p:cNvPr>
          <p:cNvCxnSpPr>
            <a:cxnSpLocks/>
          </p:cNvCxnSpPr>
          <p:nvPr/>
        </p:nvCxnSpPr>
        <p:spPr>
          <a:xfrm flipH="1">
            <a:off x="-5824" y="4192527"/>
            <a:ext cx="12197824" cy="0"/>
          </a:xfrm>
          <a:prstGeom prst="line">
            <a:avLst/>
          </a:prstGeom>
          <a:ln w="76200"/>
        </p:spPr>
        <p:style>
          <a:lnRef idx="1">
            <a:schemeClr val="dk1"/>
          </a:lnRef>
          <a:fillRef idx="0">
            <a:schemeClr val="dk1"/>
          </a:fillRef>
          <a:effectRef idx="0">
            <a:schemeClr val="dk1"/>
          </a:effectRef>
          <a:fontRef idx="minor">
            <a:schemeClr val="tx1"/>
          </a:fontRef>
        </p:style>
      </p:cxnSp>
      <p:sp>
        <p:nvSpPr>
          <p:cNvPr id="29" name="Content Placeholder 2">
            <a:extLst>
              <a:ext uri="{FF2B5EF4-FFF2-40B4-BE49-F238E27FC236}">
                <a16:creationId xmlns:a16="http://schemas.microsoft.com/office/drawing/2014/main" id="{E377009E-92EF-4186-A131-9A9CAF6CAC34}"/>
              </a:ext>
            </a:extLst>
          </p:cNvPr>
          <p:cNvSpPr txBox="1">
            <a:spLocks/>
          </p:cNvSpPr>
          <p:nvPr/>
        </p:nvSpPr>
        <p:spPr>
          <a:xfrm>
            <a:off x="3479243" y="307570"/>
            <a:ext cx="1395496" cy="323950"/>
          </a:xfrm>
          <a:prstGeom prst="rect">
            <a:avLst/>
          </a:prstGeom>
          <a:solidFill>
            <a:schemeClr val="bg1"/>
          </a:solidFill>
        </p:spPr>
        <p:txBody>
          <a:bodyPr vert="horz" lIns="0" tIns="45720" rIns="0" bIns="4572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800" b="1" dirty="0">
                <a:latin typeface="Arial" panose="020B0604020202020204" pitchFamily="34" charset="0"/>
                <a:cs typeface="Arial" panose="020B0604020202020204" pitchFamily="34" charset="0"/>
              </a:rPr>
              <a:t>Abundance</a:t>
            </a:r>
            <a:endParaRPr lang="en-US" sz="1800" dirty="0">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BC27193F-5E22-46C5-877C-C9E32AD9C198}"/>
              </a:ext>
            </a:extLst>
          </p:cNvPr>
          <p:cNvCxnSpPr>
            <a:cxnSpLocks/>
          </p:cNvCxnSpPr>
          <p:nvPr/>
        </p:nvCxnSpPr>
        <p:spPr>
          <a:xfrm flipH="1">
            <a:off x="-5825" y="2416093"/>
            <a:ext cx="1219782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67C5A32-4F86-4667-ABC7-F7D90AF98370}"/>
              </a:ext>
            </a:extLst>
          </p:cNvPr>
          <p:cNvCxnSpPr>
            <a:cxnSpLocks/>
          </p:cNvCxnSpPr>
          <p:nvPr/>
        </p:nvCxnSpPr>
        <p:spPr>
          <a:xfrm flipH="1">
            <a:off x="2092366" y="258649"/>
            <a:ext cx="2538" cy="6601968"/>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72D68C8-8135-4BD1-9EEB-4B06BBA18E8F}"/>
              </a:ext>
            </a:extLst>
          </p:cNvPr>
          <p:cNvCxnSpPr>
            <a:cxnSpLocks/>
          </p:cNvCxnSpPr>
          <p:nvPr/>
        </p:nvCxnSpPr>
        <p:spPr>
          <a:xfrm flipV="1">
            <a:off x="-10896" y="668919"/>
            <a:ext cx="12252960" cy="0"/>
          </a:xfrm>
          <a:prstGeom prst="line">
            <a:avLst/>
          </a:prstGeom>
          <a:ln w="28575"/>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4138CD48-9BEB-401C-B3C1-336F91CE5E0E}"/>
              </a:ext>
            </a:extLst>
          </p:cNvPr>
          <p:cNvPicPr>
            <a:picLocks noChangeAspect="1"/>
          </p:cNvPicPr>
          <p:nvPr/>
        </p:nvPicPr>
        <p:blipFill rotWithShape="1">
          <a:blip r:embed="rId5"/>
          <a:srcRect t="1446" r="85283" b="-1"/>
          <a:stretch/>
        </p:blipFill>
        <p:spPr>
          <a:xfrm>
            <a:off x="8964944" y="845063"/>
            <a:ext cx="982257" cy="3170796"/>
          </a:xfrm>
          <a:prstGeom prst="rect">
            <a:avLst/>
          </a:prstGeom>
          <a:solidFill>
            <a:schemeClr val="bg1"/>
          </a:solidFill>
        </p:spPr>
      </p:pic>
      <p:sp>
        <p:nvSpPr>
          <p:cNvPr id="3" name="Content Placeholder 2">
            <a:extLst>
              <a:ext uri="{FF2B5EF4-FFF2-40B4-BE49-F238E27FC236}">
                <a16:creationId xmlns:a16="http://schemas.microsoft.com/office/drawing/2014/main" id="{13C8F2F4-2D2E-4CFF-AC89-50985079015A}"/>
              </a:ext>
            </a:extLst>
          </p:cNvPr>
          <p:cNvSpPr>
            <a:spLocks noGrp="1"/>
          </p:cNvSpPr>
          <p:nvPr>
            <p:ph idx="1"/>
          </p:nvPr>
        </p:nvSpPr>
        <p:spPr>
          <a:xfrm>
            <a:off x="9820084" y="847309"/>
            <a:ext cx="1904202" cy="3168550"/>
          </a:xfrm>
          <a:solidFill>
            <a:schemeClr val="bg1">
              <a:lumMod val="85000"/>
            </a:schemeClr>
          </a:solidFill>
        </p:spPr>
        <p:txBody>
          <a:bodyPr>
            <a:normAutofit lnSpcReduction="10000"/>
          </a:bodyPr>
          <a:lstStyle/>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Acidobacteria</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Actinobacteria</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Bacteroidetes</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Cyanobacteria</a:t>
            </a:r>
          </a:p>
          <a:p>
            <a:pPr>
              <a:lnSpc>
                <a:spcPct val="120000"/>
              </a:lnSpc>
              <a:spcBef>
                <a:spcPts val="0"/>
              </a:spcBef>
              <a:spcAft>
                <a:spcPts val="0"/>
              </a:spcAft>
            </a:pPr>
            <a:r>
              <a:rPr lang="en-US" sz="1800" dirty="0" err="1">
                <a:solidFill>
                  <a:schemeClr val="tx1"/>
                </a:solidFill>
                <a:latin typeface="Arial" panose="020B0604020202020204" pitchFamily="34" charset="0"/>
                <a:cs typeface="Arial" panose="020B0604020202020204" pitchFamily="34" charset="0"/>
              </a:rPr>
              <a:t>Deferribacteres</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Firmicutes</a:t>
            </a:r>
          </a:p>
          <a:p>
            <a:pPr>
              <a:lnSpc>
                <a:spcPct val="120000"/>
              </a:lnSpc>
              <a:spcBef>
                <a:spcPts val="0"/>
              </a:spcBef>
              <a:spcAft>
                <a:spcPts val="0"/>
              </a:spcAft>
            </a:pPr>
            <a:r>
              <a:rPr lang="en-US" sz="1800" dirty="0" err="1">
                <a:solidFill>
                  <a:schemeClr val="tx1"/>
                </a:solidFill>
                <a:latin typeface="Arial" panose="020B0604020202020204" pitchFamily="34" charset="0"/>
                <a:cs typeface="Arial" panose="020B0604020202020204" pitchFamily="34" charset="0"/>
              </a:rPr>
              <a:t>Lentisphaerae</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Planctomycetes</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Proteobacteria</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Unknown</a:t>
            </a:r>
          </a:p>
        </p:txBody>
      </p:sp>
      <p:cxnSp>
        <p:nvCxnSpPr>
          <p:cNvPr id="28" name="Straight Connector 27">
            <a:extLst>
              <a:ext uri="{FF2B5EF4-FFF2-40B4-BE49-F238E27FC236}">
                <a16:creationId xmlns:a16="http://schemas.microsoft.com/office/drawing/2014/main" id="{7AC8D6BE-17D5-43CB-B631-722736D2C1ED}"/>
              </a:ext>
            </a:extLst>
          </p:cNvPr>
          <p:cNvCxnSpPr>
            <a:cxnSpLocks/>
          </p:cNvCxnSpPr>
          <p:nvPr/>
        </p:nvCxnSpPr>
        <p:spPr>
          <a:xfrm flipH="1">
            <a:off x="1276354" y="5954965"/>
            <a:ext cx="1097280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72008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29B5B960-F103-4EA4-B24C-801065DDC541}"/>
              </a:ext>
            </a:extLst>
          </p:cNvPr>
          <p:cNvSpPr txBox="1">
            <a:spLocks/>
          </p:cNvSpPr>
          <p:nvPr/>
        </p:nvSpPr>
        <p:spPr>
          <a:xfrm>
            <a:off x="2122116" y="507446"/>
            <a:ext cx="10070535" cy="410631"/>
          </a:xfrm>
          <a:prstGeom prst="rect">
            <a:avLst/>
          </a:prstGeom>
          <a:solidFill>
            <a:schemeClr val="bg1"/>
          </a:solidFill>
        </p:spPr>
        <p:txBody>
          <a:bodyPr vert="horz" lIns="0" tIns="45720" rIns="0" bIns="45720" rtlCol="0" anchor="b">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60000"/>
              </a:lnSpc>
              <a:spcBef>
                <a:spcPts val="0"/>
              </a:spcBef>
              <a:spcAft>
                <a:spcPts val="0"/>
              </a:spcAft>
              <a:buNone/>
            </a:pPr>
            <a:endParaRPr lang="en-US" sz="1600" u="sng" dirty="0">
              <a:latin typeface="Arial" panose="020B0604020202020204" pitchFamily="34" charset="0"/>
              <a:cs typeface="Arial" panose="020B0604020202020204" pitchFamily="34" charset="0"/>
            </a:endParaRPr>
          </a:p>
        </p:txBody>
      </p:sp>
      <p:sp>
        <p:nvSpPr>
          <p:cNvPr id="29" name="Content Placeholder 2">
            <a:extLst>
              <a:ext uri="{FF2B5EF4-FFF2-40B4-BE49-F238E27FC236}">
                <a16:creationId xmlns:a16="http://schemas.microsoft.com/office/drawing/2014/main" id="{173B3DD8-5F04-4EE5-BDAA-1ED8A17BD5B3}"/>
              </a:ext>
            </a:extLst>
          </p:cNvPr>
          <p:cNvSpPr txBox="1">
            <a:spLocks/>
          </p:cNvSpPr>
          <p:nvPr/>
        </p:nvSpPr>
        <p:spPr>
          <a:xfrm>
            <a:off x="1169676" y="501978"/>
            <a:ext cx="1073644" cy="398391"/>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800" b="1" dirty="0">
                <a:latin typeface="Arial" panose="020B0604020202020204" pitchFamily="34" charset="0"/>
                <a:cs typeface="Arial" panose="020B0604020202020204" pitchFamily="34" charset="0"/>
              </a:rPr>
              <a:t>Group</a:t>
            </a:r>
            <a:endParaRPr lang="en-US" sz="1800" dirty="0">
              <a:latin typeface="Arial" panose="020B0604020202020204" pitchFamily="34" charset="0"/>
              <a:cs typeface="Arial" panose="020B0604020202020204" pitchFamily="34" charset="0"/>
            </a:endParaRPr>
          </a:p>
        </p:txBody>
      </p:sp>
      <p:sp>
        <p:nvSpPr>
          <p:cNvPr id="28" name="Content Placeholder 2">
            <a:extLst>
              <a:ext uri="{FF2B5EF4-FFF2-40B4-BE49-F238E27FC236}">
                <a16:creationId xmlns:a16="http://schemas.microsoft.com/office/drawing/2014/main" id="{479100B4-DA92-4826-A9AA-902A86515623}"/>
              </a:ext>
            </a:extLst>
          </p:cNvPr>
          <p:cNvSpPr txBox="1">
            <a:spLocks/>
          </p:cNvSpPr>
          <p:nvPr/>
        </p:nvSpPr>
        <p:spPr>
          <a:xfrm>
            <a:off x="20704" y="497518"/>
            <a:ext cx="627498" cy="416310"/>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Trial</a:t>
            </a:r>
            <a:endParaRPr lang="en-US" dirty="0">
              <a:latin typeface="Arial" panose="020B0604020202020204" pitchFamily="34" charset="0"/>
              <a:cs typeface="Arial" panose="020B0604020202020204" pitchFamily="34" charset="0"/>
            </a:endParaRPr>
          </a:p>
        </p:txBody>
      </p:sp>
      <p:sp>
        <p:nvSpPr>
          <p:cNvPr id="27" name="Content Placeholder 2">
            <a:extLst>
              <a:ext uri="{FF2B5EF4-FFF2-40B4-BE49-F238E27FC236}">
                <a16:creationId xmlns:a16="http://schemas.microsoft.com/office/drawing/2014/main" id="{56B4D6D1-8ADD-4BDC-B7CC-1A23D2E90260}"/>
              </a:ext>
            </a:extLst>
          </p:cNvPr>
          <p:cNvSpPr txBox="1">
            <a:spLocks/>
          </p:cNvSpPr>
          <p:nvPr/>
        </p:nvSpPr>
        <p:spPr>
          <a:xfrm>
            <a:off x="668228" y="493692"/>
            <a:ext cx="651741" cy="408688"/>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b="1" dirty="0">
                <a:latin typeface="Arial" panose="020B0604020202020204" pitchFamily="34" charset="0"/>
                <a:cs typeface="Arial" panose="020B0604020202020204" pitchFamily="34" charset="0"/>
              </a:rPr>
              <a:t>Day</a:t>
            </a:r>
            <a:endParaRPr lang="en-US" dirty="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9548C30F-7CAE-4458-8376-50257DA4A84C}"/>
              </a:ext>
            </a:extLst>
          </p:cNvPr>
          <p:cNvPicPr>
            <a:picLocks noChangeAspect="1"/>
          </p:cNvPicPr>
          <p:nvPr/>
        </p:nvPicPr>
        <p:blipFill rotWithShape="1">
          <a:blip r:embed="rId3"/>
          <a:srcRect t="32687"/>
          <a:stretch/>
        </p:blipFill>
        <p:spPr>
          <a:xfrm>
            <a:off x="470304" y="906201"/>
            <a:ext cx="11753850" cy="3500689"/>
          </a:xfrm>
          <a:prstGeom prst="rect">
            <a:avLst/>
          </a:prstGeom>
          <a:solidFill>
            <a:schemeClr val="bg1"/>
          </a:solidFill>
        </p:spPr>
      </p:pic>
      <p:pic>
        <p:nvPicPr>
          <p:cNvPr id="19" name="Picture 18">
            <a:extLst>
              <a:ext uri="{FF2B5EF4-FFF2-40B4-BE49-F238E27FC236}">
                <a16:creationId xmlns:a16="http://schemas.microsoft.com/office/drawing/2014/main" id="{52FDD59F-DA34-4C39-9417-323EC14BEB06}"/>
              </a:ext>
            </a:extLst>
          </p:cNvPr>
          <p:cNvPicPr>
            <a:picLocks noChangeAspect="1"/>
          </p:cNvPicPr>
          <p:nvPr/>
        </p:nvPicPr>
        <p:blipFill rotWithShape="1">
          <a:blip r:embed="rId3"/>
          <a:srcRect b="66815"/>
          <a:stretch/>
        </p:blipFill>
        <p:spPr>
          <a:xfrm>
            <a:off x="470304" y="4439372"/>
            <a:ext cx="11753850" cy="1725832"/>
          </a:xfrm>
          <a:prstGeom prst="rect">
            <a:avLst/>
          </a:prstGeom>
          <a:solidFill>
            <a:schemeClr val="bg1"/>
          </a:solidFill>
        </p:spPr>
      </p:pic>
      <p:sp>
        <p:nvSpPr>
          <p:cNvPr id="5" name="Content Placeholder 2">
            <a:extLst>
              <a:ext uri="{FF2B5EF4-FFF2-40B4-BE49-F238E27FC236}">
                <a16:creationId xmlns:a16="http://schemas.microsoft.com/office/drawing/2014/main" id="{53500900-56B2-4D60-931F-EDFE51BF3120}"/>
              </a:ext>
            </a:extLst>
          </p:cNvPr>
          <p:cNvSpPr txBox="1">
            <a:spLocks/>
          </p:cNvSpPr>
          <p:nvPr/>
        </p:nvSpPr>
        <p:spPr>
          <a:xfrm>
            <a:off x="32655" y="839055"/>
            <a:ext cx="615547" cy="5345256"/>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1</a:t>
            </a: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2</a:t>
            </a: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endParaRPr lang="en-US" sz="2800" b="1" dirty="0">
              <a:latin typeface="Arial" panose="020B0604020202020204" pitchFamily="34" charset="0"/>
              <a:cs typeface="Arial" panose="020B0604020202020204" pitchFamily="34" charset="0"/>
            </a:endParaRPr>
          </a:p>
          <a:p>
            <a:pPr marL="169863" lvl="2" indent="57150">
              <a:lnSpc>
                <a:spcPct val="120000"/>
              </a:lnSpc>
              <a:spcBef>
                <a:spcPts val="0"/>
              </a:spcBef>
              <a:spcAft>
                <a:spcPts val="0"/>
              </a:spcAft>
              <a:buNone/>
            </a:pPr>
            <a:r>
              <a:rPr lang="en-US" sz="2800" b="1" dirty="0">
                <a:latin typeface="Arial" panose="020B0604020202020204" pitchFamily="34" charset="0"/>
                <a:cs typeface="Arial" panose="020B0604020202020204" pitchFamily="34" charset="0"/>
              </a:rPr>
              <a:t>3</a:t>
            </a:r>
          </a:p>
        </p:txBody>
      </p:sp>
      <p:sp>
        <p:nvSpPr>
          <p:cNvPr id="6" name="Content Placeholder 2">
            <a:extLst>
              <a:ext uri="{FF2B5EF4-FFF2-40B4-BE49-F238E27FC236}">
                <a16:creationId xmlns:a16="http://schemas.microsoft.com/office/drawing/2014/main" id="{03160BC7-F7EE-470B-B795-EEAB6C3B9562}"/>
              </a:ext>
            </a:extLst>
          </p:cNvPr>
          <p:cNvSpPr txBox="1">
            <a:spLocks/>
          </p:cNvSpPr>
          <p:nvPr/>
        </p:nvSpPr>
        <p:spPr>
          <a:xfrm>
            <a:off x="1030392" y="850486"/>
            <a:ext cx="1311462" cy="1741029"/>
          </a:xfrm>
          <a:prstGeom prst="rect">
            <a:avLst/>
          </a:prstGeom>
          <a:solidFill>
            <a:schemeClr val="bg1"/>
          </a:solidFill>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cxnSp>
        <p:nvCxnSpPr>
          <p:cNvPr id="8" name="Straight Connector 7">
            <a:extLst>
              <a:ext uri="{FF2B5EF4-FFF2-40B4-BE49-F238E27FC236}">
                <a16:creationId xmlns:a16="http://schemas.microsoft.com/office/drawing/2014/main" id="{2EDF5C94-A098-4974-BC0D-B731EB79FE42}"/>
              </a:ext>
            </a:extLst>
          </p:cNvPr>
          <p:cNvCxnSpPr>
            <a:cxnSpLocks/>
          </p:cNvCxnSpPr>
          <p:nvPr/>
        </p:nvCxnSpPr>
        <p:spPr>
          <a:xfrm flipH="1">
            <a:off x="1372224" y="1657851"/>
            <a:ext cx="1085243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Content Placeholder 2">
            <a:extLst>
              <a:ext uri="{FF2B5EF4-FFF2-40B4-BE49-F238E27FC236}">
                <a16:creationId xmlns:a16="http://schemas.microsoft.com/office/drawing/2014/main" id="{F971FD01-8C98-4CE4-93E8-A983B3FCDDE8}"/>
              </a:ext>
            </a:extLst>
          </p:cNvPr>
          <p:cNvSpPr txBox="1">
            <a:spLocks/>
          </p:cNvSpPr>
          <p:nvPr/>
        </p:nvSpPr>
        <p:spPr>
          <a:xfrm>
            <a:off x="1030392" y="2643607"/>
            <a:ext cx="1311462" cy="1741029"/>
          </a:xfrm>
          <a:prstGeom prst="rect">
            <a:avLst/>
          </a:prstGeom>
          <a:solidFill>
            <a:schemeClr val="bg1"/>
          </a:solidFill>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pic>
        <p:nvPicPr>
          <p:cNvPr id="35" name="Picture 34">
            <a:extLst>
              <a:ext uri="{FF2B5EF4-FFF2-40B4-BE49-F238E27FC236}">
                <a16:creationId xmlns:a16="http://schemas.microsoft.com/office/drawing/2014/main" id="{21663950-15F1-4702-BBB7-EB05CA7DC7AC}"/>
              </a:ext>
            </a:extLst>
          </p:cNvPr>
          <p:cNvPicPr>
            <a:picLocks noChangeAspect="1"/>
          </p:cNvPicPr>
          <p:nvPr/>
        </p:nvPicPr>
        <p:blipFill rotWithShape="1">
          <a:blip r:embed="rId4">
            <a:extLst>
              <a:ext uri="{28A0092B-C50C-407E-A947-70E740481C1C}">
                <a14:useLocalDpi xmlns:a14="http://schemas.microsoft.com/office/drawing/2010/main" val="0"/>
              </a:ext>
            </a:extLst>
          </a:blip>
          <a:srcRect r="31186" b="36549"/>
          <a:stretch/>
        </p:blipFill>
        <p:spPr>
          <a:xfrm rot="5400000">
            <a:off x="829705" y="1680966"/>
            <a:ext cx="3948287" cy="1509736"/>
          </a:xfrm>
          <a:prstGeom prst="rect">
            <a:avLst/>
          </a:prstGeom>
          <a:solidFill>
            <a:schemeClr val="bg1"/>
          </a:solidFill>
        </p:spPr>
      </p:pic>
      <p:sp>
        <p:nvSpPr>
          <p:cNvPr id="10" name="Content Placeholder 2">
            <a:extLst>
              <a:ext uri="{FF2B5EF4-FFF2-40B4-BE49-F238E27FC236}">
                <a16:creationId xmlns:a16="http://schemas.microsoft.com/office/drawing/2014/main" id="{B542FF72-2AA5-4C9C-B7E8-E854A88DCD5E}"/>
              </a:ext>
            </a:extLst>
          </p:cNvPr>
          <p:cNvSpPr txBox="1">
            <a:spLocks/>
          </p:cNvSpPr>
          <p:nvPr/>
        </p:nvSpPr>
        <p:spPr>
          <a:xfrm>
            <a:off x="1030392" y="4442807"/>
            <a:ext cx="1311462" cy="1741029"/>
          </a:xfrm>
          <a:prstGeom prst="rect">
            <a:avLst/>
          </a:prstGeom>
          <a:solidFill>
            <a:schemeClr val="bg1"/>
          </a:solidFill>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pic>
        <p:nvPicPr>
          <p:cNvPr id="31" name="Picture 30">
            <a:extLst>
              <a:ext uri="{FF2B5EF4-FFF2-40B4-BE49-F238E27FC236}">
                <a16:creationId xmlns:a16="http://schemas.microsoft.com/office/drawing/2014/main" id="{DD847A35-D86D-4053-908F-65E0A28DDC03}"/>
              </a:ext>
            </a:extLst>
          </p:cNvPr>
          <p:cNvPicPr>
            <a:picLocks noChangeAspect="1"/>
          </p:cNvPicPr>
          <p:nvPr/>
        </p:nvPicPr>
        <p:blipFill rotWithShape="1">
          <a:blip r:embed="rId4">
            <a:extLst>
              <a:ext uri="{28A0092B-C50C-407E-A947-70E740481C1C}">
                <a14:useLocalDpi xmlns:a14="http://schemas.microsoft.com/office/drawing/2010/main" val="0"/>
              </a:ext>
            </a:extLst>
          </a:blip>
          <a:srcRect l="68808" b="36731"/>
          <a:stretch/>
        </p:blipFill>
        <p:spPr>
          <a:xfrm rot="5400000">
            <a:off x="1906829" y="4583829"/>
            <a:ext cx="1789710" cy="1505405"/>
          </a:xfrm>
          <a:prstGeom prst="rect">
            <a:avLst/>
          </a:prstGeom>
          <a:solidFill>
            <a:schemeClr val="bg1"/>
          </a:solidFill>
        </p:spPr>
      </p:pic>
      <p:sp>
        <p:nvSpPr>
          <p:cNvPr id="7" name="Content Placeholder 2">
            <a:extLst>
              <a:ext uri="{FF2B5EF4-FFF2-40B4-BE49-F238E27FC236}">
                <a16:creationId xmlns:a16="http://schemas.microsoft.com/office/drawing/2014/main" id="{5825EE98-B435-4C43-8C77-44E963FE4110}"/>
              </a:ext>
            </a:extLst>
          </p:cNvPr>
          <p:cNvSpPr txBox="1">
            <a:spLocks/>
          </p:cNvSpPr>
          <p:nvPr/>
        </p:nvSpPr>
        <p:spPr>
          <a:xfrm>
            <a:off x="545939" y="839055"/>
            <a:ext cx="860828" cy="5336499"/>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a:t>
            </a:r>
          </a:p>
          <a:p>
            <a:pPr marL="0" indent="0" algn="ctr">
              <a:lnSpc>
                <a:spcPct val="120000"/>
              </a:lnSpc>
              <a:spcBef>
                <a:spcPts val="0"/>
              </a:spcBef>
              <a:spcAft>
                <a:spcPts val="0"/>
              </a:spcAft>
              <a:buNone/>
            </a:pPr>
            <a:endParaRPr lang="en-US" sz="2400" dirty="0">
              <a:latin typeface="Arial" panose="020B0604020202020204" pitchFamily="34" charset="0"/>
              <a:cs typeface="Arial" panose="020B0604020202020204" pitchFamily="34" charset="0"/>
            </a:endParaRPr>
          </a:p>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12</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9</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5</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12</a:t>
            </a:r>
          </a:p>
        </p:txBody>
      </p:sp>
      <p:cxnSp>
        <p:nvCxnSpPr>
          <p:cNvPr id="11" name="Straight Connector 10">
            <a:extLst>
              <a:ext uri="{FF2B5EF4-FFF2-40B4-BE49-F238E27FC236}">
                <a16:creationId xmlns:a16="http://schemas.microsoft.com/office/drawing/2014/main" id="{1B56AE30-52FD-45BD-9BD8-DA6DE0D0A874}"/>
              </a:ext>
            </a:extLst>
          </p:cNvPr>
          <p:cNvCxnSpPr>
            <a:cxnSpLocks/>
          </p:cNvCxnSpPr>
          <p:nvPr/>
        </p:nvCxnSpPr>
        <p:spPr>
          <a:xfrm flipH="1">
            <a:off x="1372225" y="3497192"/>
            <a:ext cx="1085243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3D642775-6FA5-4146-9736-E26B26F4EB0B}"/>
              </a:ext>
            </a:extLst>
          </p:cNvPr>
          <p:cNvCxnSpPr>
            <a:cxnSpLocks/>
          </p:cNvCxnSpPr>
          <p:nvPr/>
        </p:nvCxnSpPr>
        <p:spPr>
          <a:xfrm flipH="1">
            <a:off x="20581" y="4407032"/>
            <a:ext cx="1219782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E64226C-D2D4-45F0-8C2D-871C3626358F}"/>
              </a:ext>
            </a:extLst>
          </p:cNvPr>
          <p:cNvCxnSpPr>
            <a:cxnSpLocks/>
          </p:cNvCxnSpPr>
          <p:nvPr/>
        </p:nvCxnSpPr>
        <p:spPr>
          <a:xfrm flipH="1">
            <a:off x="26830" y="2626463"/>
            <a:ext cx="12197824"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3860983-AC51-4CC5-9E05-7308D2B196F1}"/>
              </a:ext>
            </a:extLst>
          </p:cNvPr>
          <p:cNvCxnSpPr>
            <a:cxnSpLocks/>
          </p:cNvCxnSpPr>
          <p:nvPr/>
        </p:nvCxnSpPr>
        <p:spPr>
          <a:xfrm>
            <a:off x="680303" y="493692"/>
            <a:ext cx="0" cy="5678424"/>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D0129B4-0ED2-489F-A696-63338F1763EA}"/>
              </a:ext>
            </a:extLst>
          </p:cNvPr>
          <p:cNvCxnSpPr>
            <a:cxnSpLocks/>
          </p:cNvCxnSpPr>
          <p:nvPr/>
        </p:nvCxnSpPr>
        <p:spPr>
          <a:xfrm>
            <a:off x="1322508" y="493692"/>
            <a:ext cx="0" cy="5671511"/>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D768007-F5D6-40C8-BC70-73CDBB6AB0E6}"/>
              </a:ext>
            </a:extLst>
          </p:cNvPr>
          <p:cNvCxnSpPr>
            <a:cxnSpLocks/>
          </p:cNvCxnSpPr>
          <p:nvPr/>
        </p:nvCxnSpPr>
        <p:spPr>
          <a:xfrm flipV="1">
            <a:off x="20581" y="907854"/>
            <a:ext cx="12192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74DE34E-0C04-4A41-8418-713D430BF795}"/>
              </a:ext>
            </a:extLst>
          </p:cNvPr>
          <p:cNvCxnSpPr>
            <a:cxnSpLocks/>
          </p:cNvCxnSpPr>
          <p:nvPr/>
        </p:nvCxnSpPr>
        <p:spPr>
          <a:xfrm>
            <a:off x="2072399" y="501978"/>
            <a:ext cx="0" cy="567151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00B7D17-C04F-45F4-B190-00012BF8B7A8}"/>
              </a:ext>
            </a:extLst>
          </p:cNvPr>
          <p:cNvCxnSpPr>
            <a:cxnSpLocks/>
          </p:cNvCxnSpPr>
          <p:nvPr/>
        </p:nvCxnSpPr>
        <p:spPr>
          <a:xfrm flipH="1">
            <a:off x="703166" y="1657851"/>
            <a:ext cx="1085243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6C1BB4E-2CA4-4F30-A675-9E57DA1D17EB}"/>
              </a:ext>
            </a:extLst>
          </p:cNvPr>
          <p:cNvCxnSpPr>
            <a:cxnSpLocks/>
          </p:cNvCxnSpPr>
          <p:nvPr/>
        </p:nvCxnSpPr>
        <p:spPr>
          <a:xfrm flipH="1">
            <a:off x="703166" y="3497192"/>
            <a:ext cx="10852430" cy="0"/>
          </a:xfrm>
          <a:prstGeom prst="line">
            <a:avLst/>
          </a:prstGeom>
          <a:ln w="28575"/>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CF19AFAC-A731-4466-B323-FCE34153ACE0}"/>
              </a:ext>
            </a:extLst>
          </p:cNvPr>
          <p:cNvPicPr>
            <a:picLocks noChangeAspect="1"/>
          </p:cNvPicPr>
          <p:nvPr/>
        </p:nvPicPr>
        <p:blipFill rotWithShape="1">
          <a:blip r:embed="rId5"/>
          <a:srcRect r="93915"/>
          <a:stretch/>
        </p:blipFill>
        <p:spPr>
          <a:xfrm>
            <a:off x="8233787" y="1432703"/>
            <a:ext cx="799901" cy="1746172"/>
          </a:xfrm>
          <a:prstGeom prst="rect">
            <a:avLst/>
          </a:prstGeom>
        </p:spPr>
      </p:pic>
      <p:sp>
        <p:nvSpPr>
          <p:cNvPr id="21" name="Content Placeholder 2">
            <a:extLst>
              <a:ext uri="{FF2B5EF4-FFF2-40B4-BE49-F238E27FC236}">
                <a16:creationId xmlns:a16="http://schemas.microsoft.com/office/drawing/2014/main" id="{F3F54AC2-B924-4C5B-A580-6917250173D0}"/>
              </a:ext>
            </a:extLst>
          </p:cNvPr>
          <p:cNvSpPr txBox="1">
            <a:spLocks/>
          </p:cNvSpPr>
          <p:nvPr/>
        </p:nvSpPr>
        <p:spPr>
          <a:xfrm>
            <a:off x="8967779" y="1432702"/>
            <a:ext cx="1904202" cy="1747455"/>
          </a:xfrm>
          <a:prstGeom prst="rect">
            <a:avLst/>
          </a:prstGeom>
          <a:solidFill>
            <a:schemeClr val="bg1">
              <a:lumMod val="85000"/>
            </a:schemeClr>
          </a:solidFill>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anguillarum</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diabolicus</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spp.</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splendidus</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vulnificus</a:t>
            </a:r>
            <a:endParaRPr lang="en-US" sz="1800" dirty="0">
              <a:solidFill>
                <a:schemeClr val="tx1"/>
              </a:solidFill>
              <a:latin typeface="Arial" panose="020B0604020202020204"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62DC764E-A101-4007-8585-C509AC4037B6}"/>
              </a:ext>
            </a:extLst>
          </p:cNvPr>
          <p:cNvCxnSpPr>
            <a:cxnSpLocks/>
          </p:cNvCxnSpPr>
          <p:nvPr/>
        </p:nvCxnSpPr>
        <p:spPr>
          <a:xfrm flipH="1">
            <a:off x="1358692" y="5296446"/>
            <a:ext cx="1085243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192E431-2796-451B-BA14-E5AAD79F1DEC}"/>
              </a:ext>
            </a:extLst>
          </p:cNvPr>
          <p:cNvCxnSpPr>
            <a:cxnSpLocks/>
          </p:cNvCxnSpPr>
          <p:nvPr/>
        </p:nvCxnSpPr>
        <p:spPr>
          <a:xfrm flipH="1">
            <a:off x="689633" y="5296446"/>
            <a:ext cx="10852430" cy="0"/>
          </a:xfrm>
          <a:prstGeom prst="line">
            <a:avLst/>
          </a:prstGeom>
          <a:ln w="28575"/>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3ABE6F42-FE41-4D6D-8B6C-45FB501D5F28}"/>
              </a:ext>
            </a:extLst>
          </p:cNvPr>
          <p:cNvSpPr/>
          <p:nvPr/>
        </p:nvSpPr>
        <p:spPr>
          <a:xfrm>
            <a:off x="20581" y="493692"/>
            <a:ext cx="12156842" cy="5671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207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78FE5604-39E6-4DAB-A513-F53DC8E0E9BC}"/>
              </a:ext>
            </a:extLst>
          </p:cNvPr>
          <p:cNvSpPr txBox="1">
            <a:spLocks/>
          </p:cNvSpPr>
          <p:nvPr/>
        </p:nvSpPr>
        <p:spPr>
          <a:xfrm>
            <a:off x="3246483" y="416155"/>
            <a:ext cx="8945518" cy="410631"/>
          </a:xfrm>
          <a:prstGeom prst="rect">
            <a:avLst/>
          </a:prstGeom>
          <a:solidFill>
            <a:schemeClr val="bg1"/>
          </a:solidFill>
        </p:spPr>
        <p:txBody>
          <a:bodyPr vert="horz" lIns="0" tIns="45720" rIns="0" bIns="45720" rtlCol="0" anchor="b">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60000"/>
              </a:lnSpc>
              <a:spcBef>
                <a:spcPts val="0"/>
              </a:spcBef>
              <a:spcAft>
                <a:spcPts val="0"/>
              </a:spcAft>
              <a:buNone/>
            </a:pPr>
            <a:endParaRPr lang="en-US" sz="1600" u="sng"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92A612B5-F2B4-43CA-8C4B-6563AE96EBF8}"/>
              </a:ext>
            </a:extLst>
          </p:cNvPr>
          <p:cNvPicPr>
            <a:picLocks noChangeAspect="1"/>
          </p:cNvPicPr>
          <p:nvPr/>
        </p:nvPicPr>
        <p:blipFill>
          <a:blip r:embed="rId3"/>
          <a:stretch>
            <a:fillRect/>
          </a:stretch>
        </p:blipFill>
        <p:spPr>
          <a:xfrm>
            <a:off x="1560691" y="719661"/>
            <a:ext cx="10637691" cy="5422006"/>
          </a:xfrm>
          <a:prstGeom prst="rect">
            <a:avLst/>
          </a:prstGeom>
          <a:solidFill>
            <a:schemeClr val="bg1"/>
          </a:solidFill>
        </p:spPr>
      </p:pic>
      <p:sp>
        <p:nvSpPr>
          <p:cNvPr id="7" name="Content Placeholder 2">
            <a:extLst>
              <a:ext uri="{FF2B5EF4-FFF2-40B4-BE49-F238E27FC236}">
                <a16:creationId xmlns:a16="http://schemas.microsoft.com/office/drawing/2014/main" id="{EBD1601D-0352-419C-8A55-3352CF8CF215}"/>
              </a:ext>
            </a:extLst>
          </p:cNvPr>
          <p:cNvSpPr txBox="1">
            <a:spLocks/>
          </p:cNvSpPr>
          <p:nvPr/>
        </p:nvSpPr>
        <p:spPr>
          <a:xfrm>
            <a:off x="-750" y="772080"/>
            <a:ext cx="619925" cy="5345256"/>
          </a:xfrm>
          <a:prstGeom prst="rect">
            <a:avLst/>
          </a:prstGeom>
          <a:solidFill>
            <a:schemeClr val="bg1"/>
          </a:solidFill>
        </p:spPr>
        <p:txBody>
          <a:bodyPr vert="vert270"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spcBef>
                <a:spcPts val="0"/>
              </a:spcBef>
              <a:spcAft>
                <a:spcPts val="0"/>
              </a:spcAft>
            </a:pPr>
            <a:r>
              <a:rPr lang="en-US" sz="2400" b="1" dirty="0">
                <a:latin typeface="Arial" panose="020B0604020202020204" pitchFamily="34" charset="0"/>
                <a:cs typeface="Arial" panose="020B0604020202020204" pitchFamily="34" charset="0"/>
              </a:rPr>
              <a:t>    Water	     Swab 	    Oyster</a:t>
            </a:r>
          </a:p>
        </p:txBody>
      </p:sp>
      <p:sp>
        <p:nvSpPr>
          <p:cNvPr id="8" name="Content Placeholder 2">
            <a:extLst>
              <a:ext uri="{FF2B5EF4-FFF2-40B4-BE49-F238E27FC236}">
                <a16:creationId xmlns:a16="http://schemas.microsoft.com/office/drawing/2014/main" id="{14BF5441-ECC3-41EA-AB10-7289771756E7}"/>
              </a:ext>
            </a:extLst>
          </p:cNvPr>
          <p:cNvSpPr txBox="1">
            <a:spLocks/>
          </p:cNvSpPr>
          <p:nvPr/>
        </p:nvSpPr>
        <p:spPr>
          <a:xfrm>
            <a:off x="1217504" y="695096"/>
            <a:ext cx="1018906" cy="1818546"/>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11" name="Content Placeholder 2">
            <a:extLst>
              <a:ext uri="{FF2B5EF4-FFF2-40B4-BE49-F238E27FC236}">
                <a16:creationId xmlns:a16="http://schemas.microsoft.com/office/drawing/2014/main" id="{65950B89-3688-4192-8060-69A6B1A1D8B2}"/>
              </a:ext>
            </a:extLst>
          </p:cNvPr>
          <p:cNvSpPr txBox="1">
            <a:spLocks/>
          </p:cNvSpPr>
          <p:nvPr/>
        </p:nvSpPr>
        <p:spPr>
          <a:xfrm>
            <a:off x="1217504" y="2543850"/>
            <a:ext cx="1018906" cy="1791231"/>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12" name="Content Placeholder 2">
            <a:extLst>
              <a:ext uri="{FF2B5EF4-FFF2-40B4-BE49-F238E27FC236}">
                <a16:creationId xmlns:a16="http://schemas.microsoft.com/office/drawing/2014/main" id="{ACD388AC-F877-4454-9591-0D6EA5BB1068}"/>
              </a:ext>
            </a:extLst>
          </p:cNvPr>
          <p:cNvSpPr txBox="1">
            <a:spLocks/>
          </p:cNvSpPr>
          <p:nvPr/>
        </p:nvSpPr>
        <p:spPr>
          <a:xfrm>
            <a:off x="1217504" y="4322820"/>
            <a:ext cx="1018906" cy="1835384"/>
          </a:xfrm>
          <a:prstGeom prst="rect">
            <a:avLst/>
          </a:prstGeom>
          <a:solidFill>
            <a:schemeClr val="bg1"/>
          </a:solidFill>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a:p>
            <a:pPr marL="0" indent="0" algn="ctr">
              <a:lnSpc>
                <a:spcPct val="160000"/>
              </a:lnSpc>
              <a:spcBef>
                <a:spcPts val="0"/>
              </a:spcBef>
              <a:spcAft>
                <a:spcPts val="0"/>
              </a:spcAft>
              <a:buNone/>
            </a:pPr>
            <a:endParaRPr lang="en-US" sz="500" dirty="0">
              <a:latin typeface="Arial" panose="020B0604020202020204" pitchFamily="34" charset="0"/>
              <a:cs typeface="Arial" panose="020B0604020202020204" pitchFamily="34" charset="0"/>
            </a:endParaRP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Con</a:t>
            </a:r>
          </a:p>
          <a:p>
            <a:pPr marL="0" indent="0" algn="ctr">
              <a:lnSpc>
                <a:spcPct val="160000"/>
              </a:lnSpc>
              <a:spcBef>
                <a:spcPts val="0"/>
              </a:spcBef>
              <a:spcAft>
                <a:spcPts val="0"/>
              </a:spcAft>
              <a:buNone/>
            </a:pPr>
            <a:r>
              <a:rPr lang="en-US" sz="1600" dirty="0">
                <a:latin typeface="Arial" panose="020B0604020202020204" pitchFamily="34" charset="0"/>
                <a:cs typeface="Arial" panose="020B0604020202020204" pitchFamily="34" charset="0"/>
              </a:rPr>
              <a:t>Treat</a:t>
            </a:r>
          </a:p>
        </p:txBody>
      </p:sp>
      <p:sp>
        <p:nvSpPr>
          <p:cNvPr id="25" name="Content Placeholder 2">
            <a:extLst>
              <a:ext uri="{FF2B5EF4-FFF2-40B4-BE49-F238E27FC236}">
                <a16:creationId xmlns:a16="http://schemas.microsoft.com/office/drawing/2014/main" id="{DF38E475-652A-41C0-A29D-363E5EE9412B}"/>
              </a:ext>
            </a:extLst>
          </p:cNvPr>
          <p:cNvSpPr txBox="1">
            <a:spLocks/>
          </p:cNvSpPr>
          <p:nvPr/>
        </p:nvSpPr>
        <p:spPr>
          <a:xfrm>
            <a:off x="407443" y="369506"/>
            <a:ext cx="1328674" cy="353523"/>
          </a:xfrm>
          <a:prstGeom prst="rect">
            <a:avLst/>
          </a:prstGeom>
          <a:solidFill>
            <a:schemeClr val="bg1"/>
          </a:solidFill>
        </p:spPr>
        <p:txBody>
          <a:bodyPr vert="horz" lIns="0" tIns="45720" rIns="0" bIns="4572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600" b="1" dirty="0">
                <a:latin typeface="Arial" panose="020B0604020202020204" pitchFamily="34" charset="0"/>
                <a:cs typeface="Arial" panose="020B0604020202020204" pitchFamily="34" charset="0"/>
              </a:rPr>
              <a:t>Day</a:t>
            </a:r>
            <a:endParaRPr lang="en-US" sz="1600" dirty="0">
              <a:latin typeface="Arial" panose="020B0604020202020204" pitchFamily="34" charset="0"/>
              <a:cs typeface="Arial" panose="020B0604020202020204" pitchFamily="34" charset="0"/>
            </a:endParaRPr>
          </a:p>
        </p:txBody>
      </p:sp>
      <p:sp>
        <p:nvSpPr>
          <p:cNvPr id="26" name="Content Placeholder 2">
            <a:extLst>
              <a:ext uri="{FF2B5EF4-FFF2-40B4-BE49-F238E27FC236}">
                <a16:creationId xmlns:a16="http://schemas.microsoft.com/office/drawing/2014/main" id="{A7A7D41D-4430-47C7-BA8F-2F04E9C85B66}"/>
              </a:ext>
            </a:extLst>
          </p:cNvPr>
          <p:cNvSpPr txBox="1">
            <a:spLocks/>
          </p:cNvSpPr>
          <p:nvPr/>
        </p:nvSpPr>
        <p:spPr>
          <a:xfrm>
            <a:off x="0" y="373333"/>
            <a:ext cx="785046" cy="352098"/>
          </a:xfrm>
          <a:prstGeom prst="rect">
            <a:avLst/>
          </a:prstGeom>
          <a:solidFill>
            <a:schemeClr val="bg1"/>
          </a:solidFill>
        </p:spPr>
        <p:txBody>
          <a:bodyPr vert="horz" lIns="0" tIns="45720" rIns="0" bIns="45720" rtlCol="0" anchor="b">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600" b="1" dirty="0">
                <a:latin typeface="Arial" panose="020B0604020202020204" pitchFamily="34" charset="0"/>
                <a:cs typeface="Arial" panose="020B0604020202020204" pitchFamily="34" charset="0"/>
              </a:rPr>
              <a:t>Sample</a:t>
            </a:r>
            <a:endParaRPr lang="en-US" sz="1600" dirty="0">
              <a:latin typeface="Arial" panose="020B0604020202020204" pitchFamily="34" charset="0"/>
              <a:cs typeface="Arial" panose="020B0604020202020204" pitchFamily="34" charset="0"/>
            </a:endParaRPr>
          </a:p>
        </p:txBody>
      </p:sp>
      <p:sp>
        <p:nvSpPr>
          <p:cNvPr id="27" name="Content Placeholder 2">
            <a:extLst>
              <a:ext uri="{FF2B5EF4-FFF2-40B4-BE49-F238E27FC236}">
                <a16:creationId xmlns:a16="http://schemas.microsoft.com/office/drawing/2014/main" id="{BAC9AD3F-6C40-4E00-BA61-EB3CB06F7A79}"/>
              </a:ext>
            </a:extLst>
          </p:cNvPr>
          <p:cNvSpPr txBox="1">
            <a:spLocks/>
          </p:cNvSpPr>
          <p:nvPr/>
        </p:nvSpPr>
        <p:spPr>
          <a:xfrm>
            <a:off x="1323078" y="356694"/>
            <a:ext cx="874260" cy="371703"/>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spcBef>
                <a:spcPts val="0"/>
              </a:spcBef>
              <a:spcAft>
                <a:spcPts val="0"/>
              </a:spcAft>
              <a:buNone/>
            </a:pPr>
            <a:r>
              <a:rPr lang="en-US" sz="1800" b="1" dirty="0">
                <a:latin typeface="Arial" panose="020B0604020202020204" pitchFamily="34" charset="0"/>
                <a:cs typeface="Arial" panose="020B0604020202020204" pitchFamily="34" charset="0"/>
              </a:rPr>
              <a:t>Group</a:t>
            </a:r>
            <a:endParaRPr lang="en-US" sz="1800" dirty="0">
              <a:latin typeface="Arial" panose="020B0604020202020204" pitchFamily="34" charset="0"/>
              <a:cs typeface="Arial" panose="020B0604020202020204" pitchFamily="34" charset="0"/>
            </a:endParaRPr>
          </a:p>
        </p:txBody>
      </p:sp>
      <p:sp>
        <p:nvSpPr>
          <p:cNvPr id="9" name="Content Placeholder 2">
            <a:extLst>
              <a:ext uri="{FF2B5EF4-FFF2-40B4-BE49-F238E27FC236}">
                <a16:creationId xmlns:a16="http://schemas.microsoft.com/office/drawing/2014/main" id="{DA5B3EC5-A515-4265-AADD-4472DDB48A3C}"/>
              </a:ext>
            </a:extLst>
          </p:cNvPr>
          <p:cNvSpPr txBox="1">
            <a:spLocks/>
          </p:cNvSpPr>
          <p:nvPr/>
        </p:nvSpPr>
        <p:spPr>
          <a:xfrm>
            <a:off x="599120" y="743993"/>
            <a:ext cx="860828" cy="5373343"/>
          </a:xfrm>
          <a:prstGeom prst="rect">
            <a:avLst/>
          </a:prstGeom>
          <a:solidFill>
            <a:schemeClr val="bg1"/>
          </a:solidFill>
        </p:spPr>
        <p:txBody>
          <a:bodyPr vert="horz" lIns="0" tIns="45720" rIns="0" bIns="45720" rtlCol="0" anchor="ct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 5</a:t>
            </a:r>
          </a:p>
          <a:p>
            <a:pPr marL="0" indent="0" algn="ctr">
              <a:lnSpc>
                <a:spcPct val="120000"/>
              </a:lnSpc>
              <a:spcBef>
                <a:spcPts val="0"/>
              </a:spcBef>
              <a:spcAft>
                <a:spcPts val="0"/>
              </a:spcAft>
              <a:buNone/>
            </a:pPr>
            <a:endParaRPr lang="en-US" sz="2400" dirty="0">
              <a:latin typeface="Arial" panose="020B0604020202020204" pitchFamily="34" charset="0"/>
              <a:cs typeface="Arial" panose="020B0604020202020204" pitchFamily="34" charset="0"/>
            </a:endParaRPr>
          </a:p>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 12</a:t>
            </a:r>
          </a:p>
          <a:p>
            <a:pPr algn="ctr">
              <a:lnSpc>
                <a:spcPct val="120000"/>
              </a:lnSpc>
              <a:spcBef>
                <a:spcPts val="0"/>
              </a:spcBef>
              <a:spcAft>
                <a:spcPts val="0"/>
              </a:spcAft>
            </a:pPr>
            <a:endParaRPr lang="en-US" sz="32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5</a:t>
            </a:r>
          </a:p>
          <a:p>
            <a:pPr algn="ctr">
              <a:lnSpc>
                <a:spcPct val="120000"/>
              </a:lnSpc>
              <a:spcBef>
                <a:spcPts val="0"/>
              </a:spcBef>
              <a:spcAft>
                <a:spcPts val="0"/>
              </a:spcAft>
            </a:pPr>
            <a:endParaRPr lang="en-US" sz="18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12</a:t>
            </a:r>
          </a:p>
          <a:p>
            <a:pPr algn="ctr">
              <a:lnSpc>
                <a:spcPct val="120000"/>
              </a:lnSpc>
              <a:spcBef>
                <a:spcPts val="0"/>
              </a:spcBef>
              <a:spcAft>
                <a:spcPts val="0"/>
              </a:spcAft>
            </a:pPr>
            <a:endParaRPr lang="en-US" sz="2800" dirty="0">
              <a:latin typeface="Arial" panose="020B0604020202020204" pitchFamily="34" charset="0"/>
              <a:cs typeface="Arial" panose="020B0604020202020204" pitchFamily="34" charset="0"/>
            </a:endParaRPr>
          </a:p>
          <a:p>
            <a:pPr marL="0" indent="0" algn="ctr">
              <a:lnSpc>
                <a:spcPct val="120000"/>
              </a:lnSpc>
              <a:spcBef>
                <a:spcPts val="0"/>
              </a:spcBef>
              <a:spcAft>
                <a:spcPts val="0"/>
              </a:spcAft>
              <a:buNone/>
            </a:pPr>
            <a:r>
              <a:rPr lang="en-US" sz="2400" dirty="0">
                <a:latin typeface="Arial" panose="020B0604020202020204" pitchFamily="34" charset="0"/>
                <a:cs typeface="Arial" panose="020B0604020202020204" pitchFamily="34" charset="0"/>
              </a:rPr>
              <a:t> 1</a:t>
            </a:r>
          </a:p>
          <a:p>
            <a:pPr algn="ctr">
              <a:lnSpc>
                <a:spcPct val="120000"/>
              </a:lnSpc>
              <a:spcBef>
                <a:spcPts val="0"/>
              </a:spcBef>
              <a:spcAft>
                <a:spcPts val="0"/>
              </a:spcAft>
            </a:pPr>
            <a:endParaRPr lang="en-US" sz="2400" dirty="0">
              <a:latin typeface="Arial" panose="020B0604020202020204" pitchFamily="34" charset="0"/>
              <a:cs typeface="Arial" panose="020B0604020202020204" pitchFamily="34" charset="0"/>
            </a:endParaRPr>
          </a:p>
          <a:p>
            <a:pPr algn="ctr">
              <a:lnSpc>
                <a:spcPct val="120000"/>
              </a:lnSpc>
              <a:spcBef>
                <a:spcPts val="0"/>
              </a:spcBef>
              <a:spcAft>
                <a:spcPts val="0"/>
              </a:spcAft>
            </a:pPr>
            <a:r>
              <a:rPr lang="en-US" sz="2400" dirty="0">
                <a:latin typeface="Arial" panose="020B0604020202020204" pitchFamily="34" charset="0"/>
                <a:cs typeface="Arial" panose="020B0604020202020204" pitchFamily="34" charset="0"/>
              </a:rPr>
              <a:t>12</a:t>
            </a:r>
          </a:p>
        </p:txBody>
      </p:sp>
      <p:cxnSp>
        <p:nvCxnSpPr>
          <p:cNvPr id="18" name="Straight Connector 17">
            <a:extLst>
              <a:ext uri="{FF2B5EF4-FFF2-40B4-BE49-F238E27FC236}">
                <a16:creationId xmlns:a16="http://schemas.microsoft.com/office/drawing/2014/main" id="{27C1D60E-BF26-45D7-9FE3-F2D470E6470D}"/>
              </a:ext>
            </a:extLst>
          </p:cNvPr>
          <p:cNvCxnSpPr>
            <a:cxnSpLocks/>
          </p:cNvCxnSpPr>
          <p:nvPr/>
        </p:nvCxnSpPr>
        <p:spPr>
          <a:xfrm>
            <a:off x="799041" y="372056"/>
            <a:ext cx="1" cy="5733288"/>
          </a:xfrm>
          <a:prstGeom prst="line">
            <a:avLst/>
          </a:prstGeom>
          <a:ln w="571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9944A67-18C2-4A4C-9D1F-0F8F34B8651B}"/>
              </a:ext>
            </a:extLst>
          </p:cNvPr>
          <p:cNvCxnSpPr>
            <a:cxnSpLocks/>
          </p:cNvCxnSpPr>
          <p:nvPr/>
        </p:nvCxnSpPr>
        <p:spPr>
          <a:xfrm flipH="1">
            <a:off x="1370254" y="372056"/>
            <a:ext cx="2538" cy="5733288"/>
          </a:xfrm>
          <a:prstGeom prst="line">
            <a:avLst/>
          </a:prstGeom>
          <a:ln w="28575"/>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3BADAE36-0CAE-4C76-ABF5-D8E7AC2C14FF}"/>
              </a:ext>
            </a:extLst>
          </p:cNvPr>
          <p:cNvPicPr>
            <a:picLocks noChangeAspect="1"/>
          </p:cNvPicPr>
          <p:nvPr/>
        </p:nvPicPr>
        <p:blipFill rotWithShape="1">
          <a:blip r:embed="rId4">
            <a:extLst>
              <a:ext uri="{28A0092B-C50C-407E-A947-70E740481C1C}">
                <a14:useLocalDpi xmlns:a14="http://schemas.microsoft.com/office/drawing/2010/main" val="0"/>
              </a:ext>
            </a:extLst>
          </a:blip>
          <a:srcRect l="3051" t="845" r="-1" b="53250"/>
          <a:stretch/>
        </p:blipFill>
        <p:spPr>
          <a:xfrm rot="5400000">
            <a:off x="19185" y="2538207"/>
            <a:ext cx="5750231" cy="1499165"/>
          </a:xfrm>
          <a:prstGeom prst="rect">
            <a:avLst/>
          </a:prstGeom>
          <a:solidFill>
            <a:schemeClr val="bg1"/>
          </a:solidFill>
        </p:spPr>
      </p:pic>
      <p:cxnSp>
        <p:nvCxnSpPr>
          <p:cNvPr id="33" name="Straight Connector 32">
            <a:extLst>
              <a:ext uri="{FF2B5EF4-FFF2-40B4-BE49-F238E27FC236}">
                <a16:creationId xmlns:a16="http://schemas.microsoft.com/office/drawing/2014/main" id="{27405057-5EB1-41DC-977C-4878D98C693F}"/>
              </a:ext>
            </a:extLst>
          </p:cNvPr>
          <p:cNvCxnSpPr>
            <a:cxnSpLocks/>
          </p:cNvCxnSpPr>
          <p:nvPr/>
        </p:nvCxnSpPr>
        <p:spPr>
          <a:xfrm flipH="1">
            <a:off x="2125952" y="372056"/>
            <a:ext cx="2538" cy="5733288"/>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90442D-9216-4436-B2A7-66DEDF22F05E}"/>
              </a:ext>
            </a:extLst>
          </p:cNvPr>
          <p:cNvCxnSpPr>
            <a:cxnSpLocks/>
          </p:cNvCxnSpPr>
          <p:nvPr/>
        </p:nvCxnSpPr>
        <p:spPr>
          <a:xfrm flipH="1">
            <a:off x="20581" y="4300812"/>
            <a:ext cx="12171419" cy="34269"/>
          </a:xfrm>
          <a:prstGeom prst="line">
            <a:avLst/>
          </a:prstGeom>
          <a:ln w="762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F076A6E-3681-4FFD-AED6-507D8B757B42}"/>
              </a:ext>
            </a:extLst>
          </p:cNvPr>
          <p:cNvCxnSpPr>
            <a:cxnSpLocks/>
          </p:cNvCxnSpPr>
          <p:nvPr/>
        </p:nvCxnSpPr>
        <p:spPr>
          <a:xfrm flipH="1">
            <a:off x="20581" y="2513641"/>
            <a:ext cx="12171420"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B04B7D8-6BC4-4BF1-9BBC-35286E65C225}"/>
              </a:ext>
            </a:extLst>
          </p:cNvPr>
          <p:cNvCxnSpPr>
            <a:cxnSpLocks/>
          </p:cNvCxnSpPr>
          <p:nvPr/>
        </p:nvCxnSpPr>
        <p:spPr>
          <a:xfrm flipH="1">
            <a:off x="801539" y="5200096"/>
            <a:ext cx="11393424" cy="0"/>
          </a:xfrm>
          <a:prstGeom prst="line">
            <a:avLst/>
          </a:prstGeom>
          <a:ln w="28575"/>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50172F11-73CD-46D0-879D-00F0A1661E2A}"/>
              </a:ext>
            </a:extLst>
          </p:cNvPr>
          <p:cNvPicPr>
            <a:picLocks noChangeAspect="1"/>
          </p:cNvPicPr>
          <p:nvPr/>
        </p:nvPicPr>
        <p:blipFill rotWithShape="1">
          <a:blip r:embed="rId5"/>
          <a:srcRect r="93915"/>
          <a:stretch/>
        </p:blipFill>
        <p:spPr>
          <a:xfrm>
            <a:off x="8788800" y="3972948"/>
            <a:ext cx="799901" cy="1746172"/>
          </a:xfrm>
          <a:prstGeom prst="rect">
            <a:avLst/>
          </a:prstGeom>
        </p:spPr>
      </p:pic>
      <p:cxnSp>
        <p:nvCxnSpPr>
          <p:cNvPr id="30" name="Straight Connector 29">
            <a:extLst>
              <a:ext uri="{FF2B5EF4-FFF2-40B4-BE49-F238E27FC236}">
                <a16:creationId xmlns:a16="http://schemas.microsoft.com/office/drawing/2014/main" id="{0935691D-D9B8-425D-9FC6-CCB636E232F4}"/>
              </a:ext>
            </a:extLst>
          </p:cNvPr>
          <p:cNvCxnSpPr>
            <a:cxnSpLocks/>
          </p:cNvCxnSpPr>
          <p:nvPr/>
        </p:nvCxnSpPr>
        <p:spPr>
          <a:xfrm>
            <a:off x="13995" y="728991"/>
            <a:ext cx="12179808" cy="0"/>
          </a:xfrm>
          <a:prstGeom prst="line">
            <a:avLst/>
          </a:prstGeom>
          <a:ln w="28575"/>
        </p:spPr>
        <p:style>
          <a:lnRef idx="1">
            <a:schemeClr val="dk1"/>
          </a:lnRef>
          <a:fillRef idx="0">
            <a:schemeClr val="dk1"/>
          </a:fillRef>
          <a:effectRef idx="0">
            <a:schemeClr val="dk1"/>
          </a:effectRef>
          <a:fontRef idx="minor">
            <a:schemeClr val="tx1"/>
          </a:fontRef>
        </p:style>
      </p:cxnSp>
      <p:sp>
        <p:nvSpPr>
          <p:cNvPr id="20" name="Content Placeholder 2">
            <a:extLst>
              <a:ext uri="{FF2B5EF4-FFF2-40B4-BE49-F238E27FC236}">
                <a16:creationId xmlns:a16="http://schemas.microsoft.com/office/drawing/2014/main" id="{5F87CF43-B98B-495D-8EA2-78AE0EDB3306}"/>
              </a:ext>
            </a:extLst>
          </p:cNvPr>
          <p:cNvSpPr txBox="1">
            <a:spLocks/>
          </p:cNvSpPr>
          <p:nvPr/>
        </p:nvSpPr>
        <p:spPr>
          <a:xfrm>
            <a:off x="9522792" y="3972947"/>
            <a:ext cx="1904202" cy="1747455"/>
          </a:xfrm>
          <a:prstGeom prst="rect">
            <a:avLst/>
          </a:prstGeom>
          <a:solidFill>
            <a:schemeClr val="bg1">
              <a:lumMod val="85000"/>
            </a:schemeClr>
          </a:solidFill>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anguillarum</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diabolicus</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spp.</a:t>
            </a: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splendidus</a:t>
            </a:r>
            <a:endParaRPr lang="en-US" sz="1800" dirty="0">
              <a:solidFill>
                <a:schemeClr val="tx1"/>
              </a:solidFill>
              <a:latin typeface="Arial" panose="020B0604020202020204" pitchFamily="34" charset="0"/>
              <a:cs typeface="Arial" panose="020B0604020202020204" pitchFamily="34" charset="0"/>
            </a:endParaRPr>
          </a:p>
          <a:p>
            <a:pPr>
              <a:lnSpc>
                <a:spcPct val="120000"/>
              </a:lnSpc>
              <a:spcBef>
                <a:spcPts val="0"/>
              </a:spcBef>
              <a:spcAft>
                <a:spcPts val="0"/>
              </a:spcAft>
            </a:pPr>
            <a:r>
              <a:rPr lang="en-US" sz="1800" dirty="0">
                <a:solidFill>
                  <a:schemeClr val="tx1"/>
                </a:solidFill>
                <a:latin typeface="Arial" panose="020B0604020202020204" pitchFamily="34" charset="0"/>
                <a:cs typeface="Arial" panose="020B0604020202020204" pitchFamily="34" charset="0"/>
              </a:rPr>
              <a:t>Vibrio </a:t>
            </a:r>
            <a:r>
              <a:rPr lang="en-US" sz="1800" dirty="0" err="1">
                <a:solidFill>
                  <a:schemeClr val="tx1"/>
                </a:solidFill>
                <a:latin typeface="Arial" panose="020B0604020202020204" pitchFamily="34" charset="0"/>
                <a:cs typeface="Arial" panose="020B0604020202020204" pitchFamily="34" charset="0"/>
              </a:rPr>
              <a:t>vulnificus</a:t>
            </a:r>
            <a:endParaRPr lang="en-US" sz="1800" dirty="0">
              <a:solidFill>
                <a:schemeClr val="tx1"/>
              </a:solidFill>
              <a:latin typeface="Arial" panose="020B0604020202020204" pitchFamily="34" charset="0"/>
              <a:cs typeface="Arial" panose="020B0604020202020204" pitchFamily="34" charset="0"/>
            </a:endParaRPr>
          </a:p>
        </p:txBody>
      </p:sp>
      <p:cxnSp>
        <p:nvCxnSpPr>
          <p:cNvPr id="36" name="Straight Connector 35">
            <a:extLst>
              <a:ext uri="{FF2B5EF4-FFF2-40B4-BE49-F238E27FC236}">
                <a16:creationId xmlns:a16="http://schemas.microsoft.com/office/drawing/2014/main" id="{EE46BE83-FB83-4DD1-BFA6-4B77D6242305}"/>
              </a:ext>
            </a:extLst>
          </p:cNvPr>
          <p:cNvCxnSpPr>
            <a:cxnSpLocks/>
          </p:cNvCxnSpPr>
          <p:nvPr/>
        </p:nvCxnSpPr>
        <p:spPr>
          <a:xfrm flipH="1">
            <a:off x="799041" y="1613913"/>
            <a:ext cx="1139295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C9F7E3B-E80C-424D-A4C7-17687BF94976}"/>
              </a:ext>
            </a:extLst>
          </p:cNvPr>
          <p:cNvCxnSpPr>
            <a:cxnSpLocks/>
          </p:cNvCxnSpPr>
          <p:nvPr/>
        </p:nvCxnSpPr>
        <p:spPr>
          <a:xfrm flipH="1">
            <a:off x="799042" y="3404702"/>
            <a:ext cx="11393424" cy="0"/>
          </a:xfrm>
          <a:prstGeom prst="line">
            <a:avLst/>
          </a:prstGeom>
          <a:ln w="28575"/>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8F5ED1EE-C1BE-4C2D-BCC5-FE474C521635}"/>
              </a:ext>
            </a:extLst>
          </p:cNvPr>
          <p:cNvSpPr/>
          <p:nvPr/>
        </p:nvSpPr>
        <p:spPr>
          <a:xfrm>
            <a:off x="20581" y="373227"/>
            <a:ext cx="12156842" cy="57390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402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5EF90F3A-E4A4-4D98-910B-D8E499F1DA0A}"/>
              </a:ext>
            </a:extLst>
          </p:cNvPr>
          <p:cNvPicPr>
            <a:picLocks noChangeAspect="1"/>
          </p:cNvPicPr>
          <p:nvPr/>
        </p:nvPicPr>
        <p:blipFill rotWithShape="1">
          <a:blip r:embed="rId3">
            <a:extLst>
              <a:ext uri="{28A0092B-C50C-407E-A947-70E740481C1C}">
                <a14:useLocalDpi xmlns:a14="http://schemas.microsoft.com/office/drawing/2010/main" val="0"/>
              </a:ext>
            </a:extLst>
          </a:blip>
          <a:srcRect l="49227" r="798" b="8640"/>
          <a:stretch/>
        </p:blipFill>
        <p:spPr>
          <a:xfrm>
            <a:off x="6280403" y="825606"/>
            <a:ext cx="5886199" cy="3891216"/>
          </a:xfrm>
          <a:prstGeom prst="rect">
            <a:avLst/>
          </a:prstGeom>
        </p:spPr>
      </p:pic>
      <p:pic>
        <p:nvPicPr>
          <p:cNvPr id="103" name="Picture 102">
            <a:extLst>
              <a:ext uri="{FF2B5EF4-FFF2-40B4-BE49-F238E27FC236}">
                <a16:creationId xmlns:a16="http://schemas.microsoft.com/office/drawing/2014/main" id="{15C4E4DE-BD52-4D01-B0A5-04692BCC227F}"/>
              </a:ext>
            </a:extLst>
          </p:cNvPr>
          <p:cNvPicPr>
            <a:picLocks noChangeAspect="1"/>
          </p:cNvPicPr>
          <p:nvPr/>
        </p:nvPicPr>
        <p:blipFill rotWithShape="1">
          <a:blip r:embed="rId4">
            <a:extLst>
              <a:ext uri="{28A0092B-C50C-407E-A947-70E740481C1C}">
                <a14:useLocalDpi xmlns:a14="http://schemas.microsoft.com/office/drawing/2010/main" val="0"/>
              </a:ext>
            </a:extLst>
          </a:blip>
          <a:srcRect l="52886" t="43254" r="7152" b="15753"/>
          <a:stretch/>
        </p:blipFill>
        <p:spPr>
          <a:xfrm>
            <a:off x="6251773" y="103173"/>
            <a:ext cx="4288416" cy="785559"/>
          </a:xfrm>
          <a:prstGeom prst="rect">
            <a:avLst/>
          </a:prstGeom>
        </p:spPr>
      </p:pic>
      <p:pic>
        <p:nvPicPr>
          <p:cNvPr id="97" name="Picture 96">
            <a:extLst>
              <a:ext uri="{FF2B5EF4-FFF2-40B4-BE49-F238E27FC236}">
                <a16:creationId xmlns:a16="http://schemas.microsoft.com/office/drawing/2014/main" id="{770BD520-320F-48C4-8F70-8E01D448882A}"/>
              </a:ext>
            </a:extLst>
          </p:cNvPr>
          <p:cNvPicPr>
            <a:picLocks noChangeAspect="1"/>
          </p:cNvPicPr>
          <p:nvPr/>
        </p:nvPicPr>
        <p:blipFill rotWithShape="1">
          <a:blip r:embed="rId3">
            <a:extLst>
              <a:ext uri="{28A0092B-C50C-407E-A947-70E740481C1C}">
                <a14:useLocalDpi xmlns:a14="http://schemas.microsoft.com/office/drawing/2010/main" val="0"/>
              </a:ext>
            </a:extLst>
          </a:blip>
          <a:srcRect l="23075" r="50798" b="8640"/>
          <a:stretch/>
        </p:blipFill>
        <p:spPr>
          <a:xfrm>
            <a:off x="2984882" y="829839"/>
            <a:ext cx="3077300" cy="3891216"/>
          </a:xfrm>
          <a:prstGeom prst="rect">
            <a:avLst/>
          </a:prstGeom>
        </p:spPr>
      </p:pic>
      <p:pic>
        <p:nvPicPr>
          <p:cNvPr id="102" name="Picture 101">
            <a:extLst>
              <a:ext uri="{FF2B5EF4-FFF2-40B4-BE49-F238E27FC236}">
                <a16:creationId xmlns:a16="http://schemas.microsoft.com/office/drawing/2014/main" id="{0803FF45-C5BF-4F2F-8423-CE26B5FDB7F8}"/>
              </a:ext>
            </a:extLst>
          </p:cNvPr>
          <p:cNvPicPr>
            <a:picLocks noChangeAspect="1"/>
          </p:cNvPicPr>
          <p:nvPr/>
        </p:nvPicPr>
        <p:blipFill rotWithShape="1">
          <a:blip r:embed="rId4">
            <a:extLst>
              <a:ext uri="{28A0092B-C50C-407E-A947-70E740481C1C}">
                <a14:useLocalDpi xmlns:a14="http://schemas.microsoft.com/office/drawing/2010/main" val="0"/>
              </a:ext>
            </a:extLst>
          </a:blip>
          <a:srcRect l="24627" t="43254" r="46968" b="15753"/>
          <a:stretch/>
        </p:blipFill>
        <p:spPr>
          <a:xfrm>
            <a:off x="2940771" y="84891"/>
            <a:ext cx="3108064" cy="800991"/>
          </a:xfrm>
          <a:prstGeom prst="rect">
            <a:avLst/>
          </a:prstGeom>
        </p:spPr>
      </p:pic>
      <p:pic>
        <p:nvPicPr>
          <p:cNvPr id="96" name="Picture 95">
            <a:extLst>
              <a:ext uri="{FF2B5EF4-FFF2-40B4-BE49-F238E27FC236}">
                <a16:creationId xmlns:a16="http://schemas.microsoft.com/office/drawing/2014/main" id="{EB9468F9-AB53-4443-960A-F44177D1C81F}"/>
              </a:ext>
            </a:extLst>
          </p:cNvPr>
          <p:cNvPicPr>
            <a:picLocks noChangeAspect="1"/>
          </p:cNvPicPr>
          <p:nvPr/>
        </p:nvPicPr>
        <p:blipFill rotWithShape="1">
          <a:blip r:embed="rId3">
            <a:extLst>
              <a:ext uri="{28A0092B-C50C-407E-A947-70E740481C1C}">
                <a14:useLocalDpi xmlns:a14="http://schemas.microsoft.com/office/drawing/2010/main" val="0"/>
              </a:ext>
            </a:extLst>
          </a:blip>
          <a:srcRect l="-1" r="77198" b="8640"/>
          <a:stretch/>
        </p:blipFill>
        <p:spPr>
          <a:xfrm>
            <a:off x="47904" y="825606"/>
            <a:ext cx="2685910" cy="3891216"/>
          </a:xfrm>
          <a:prstGeom prst="rect">
            <a:avLst/>
          </a:prstGeom>
        </p:spPr>
      </p:pic>
      <p:pic>
        <p:nvPicPr>
          <p:cNvPr id="101" name="Picture 100">
            <a:extLst>
              <a:ext uri="{FF2B5EF4-FFF2-40B4-BE49-F238E27FC236}">
                <a16:creationId xmlns:a16="http://schemas.microsoft.com/office/drawing/2014/main" id="{D6E4367B-C4F1-493A-8A4B-34396111FBF7}"/>
              </a:ext>
            </a:extLst>
          </p:cNvPr>
          <p:cNvPicPr>
            <a:picLocks noChangeAspect="1"/>
          </p:cNvPicPr>
          <p:nvPr/>
        </p:nvPicPr>
        <p:blipFill rotWithShape="1">
          <a:blip r:embed="rId4">
            <a:extLst>
              <a:ext uri="{28A0092B-C50C-407E-A947-70E740481C1C}">
                <a14:useLocalDpi xmlns:a14="http://schemas.microsoft.com/office/drawing/2010/main" val="0"/>
              </a:ext>
            </a:extLst>
          </a:blip>
          <a:srcRect l="1810" t="43254" r="75307" b="15753"/>
          <a:stretch/>
        </p:blipFill>
        <p:spPr>
          <a:xfrm>
            <a:off x="292662" y="96465"/>
            <a:ext cx="2455672" cy="785558"/>
          </a:xfrm>
          <a:prstGeom prst="rect">
            <a:avLst/>
          </a:prstGeom>
        </p:spPr>
      </p:pic>
      <p:graphicFrame>
        <p:nvGraphicFramePr>
          <p:cNvPr id="9" name="Table 8">
            <a:extLst>
              <a:ext uri="{FF2B5EF4-FFF2-40B4-BE49-F238E27FC236}">
                <a16:creationId xmlns:a16="http://schemas.microsoft.com/office/drawing/2014/main" id="{5EE80682-FDCB-4FC7-966A-3D681CE66F4B}"/>
              </a:ext>
            </a:extLst>
          </p:cNvPr>
          <p:cNvGraphicFramePr>
            <a:graphicFrameLocks noGrp="1"/>
          </p:cNvGraphicFramePr>
          <p:nvPr/>
        </p:nvGraphicFramePr>
        <p:xfrm>
          <a:off x="636923" y="94873"/>
          <a:ext cx="11528069" cy="5382768"/>
        </p:xfrm>
        <a:graphic>
          <a:graphicData uri="http://schemas.openxmlformats.org/drawingml/2006/table">
            <a:tbl>
              <a:tblPr lastRow="1" bandRow="1">
                <a:tableStyleId>{8EC20E35-A176-4012-BC5E-935CFFF8708E}</a:tableStyleId>
              </a:tblPr>
              <a:tblGrid>
                <a:gridCol w="299941">
                  <a:extLst>
                    <a:ext uri="{9D8B030D-6E8A-4147-A177-3AD203B41FA5}">
                      <a16:colId xmlns:a16="http://schemas.microsoft.com/office/drawing/2014/main" val="1979778462"/>
                    </a:ext>
                  </a:extLst>
                </a:gridCol>
                <a:gridCol w="299914">
                  <a:extLst>
                    <a:ext uri="{9D8B030D-6E8A-4147-A177-3AD203B41FA5}">
                      <a16:colId xmlns:a16="http://schemas.microsoft.com/office/drawing/2014/main" val="689270991"/>
                    </a:ext>
                  </a:extLst>
                </a:gridCol>
                <a:gridCol w="299941">
                  <a:extLst>
                    <a:ext uri="{9D8B030D-6E8A-4147-A177-3AD203B41FA5}">
                      <a16:colId xmlns:a16="http://schemas.microsoft.com/office/drawing/2014/main" val="1876456677"/>
                    </a:ext>
                  </a:extLst>
                </a:gridCol>
                <a:gridCol w="299941">
                  <a:extLst>
                    <a:ext uri="{9D8B030D-6E8A-4147-A177-3AD203B41FA5}">
                      <a16:colId xmlns:a16="http://schemas.microsoft.com/office/drawing/2014/main" val="4197499457"/>
                    </a:ext>
                  </a:extLst>
                </a:gridCol>
                <a:gridCol w="299941">
                  <a:extLst>
                    <a:ext uri="{9D8B030D-6E8A-4147-A177-3AD203B41FA5}">
                      <a16:colId xmlns:a16="http://schemas.microsoft.com/office/drawing/2014/main" val="2341784678"/>
                    </a:ext>
                  </a:extLst>
                </a:gridCol>
                <a:gridCol w="299941">
                  <a:extLst>
                    <a:ext uri="{9D8B030D-6E8A-4147-A177-3AD203B41FA5}">
                      <a16:colId xmlns:a16="http://schemas.microsoft.com/office/drawing/2014/main" val="3046989232"/>
                    </a:ext>
                  </a:extLst>
                </a:gridCol>
                <a:gridCol w="299941">
                  <a:extLst>
                    <a:ext uri="{9D8B030D-6E8A-4147-A177-3AD203B41FA5}">
                      <a16:colId xmlns:a16="http://schemas.microsoft.com/office/drawing/2014/main" val="3017166207"/>
                    </a:ext>
                  </a:extLst>
                </a:gridCol>
                <a:gridCol w="214334">
                  <a:extLst>
                    <a:ext uri="{9D8B030D-6E8A-4147-A177-3AD203B41FA5}">
                      <a16:colId xmlns:a16="http://schemas.microsoft.com/office/drawing/2014/main" val="3688102805"/>
                    </a:ext>
                  </a:extLst>
                </a:gridCol>
                <a:gridCol w="312874">
                  <a:extLst>
                    <a:ext uri="{9D8B030D-6E8A-4147-A177-3AD203B41FA5}">
                      <a16:colId xmlns:a16="http://schemas.microsoft.com/office/drawing/2014/main" val="1416670930"/>
                    </a:ext>
                  </a:extLst>
                </a:gridCol>
                <a:gridCol w="299941">
                  <a:extLst>
                    <a:ext uri="{9D8B030D-6E8A-4147-A177-3AD203B41FA5}">
                      <a16:colId xmlns:a16="http://schemas.microsoft.com/office/drawing/2014/main" val="3046229808"/>
                    </a:ext>
                  </a:extLst>
                </a:gridCol>
                <a:gridCol w="299941">
                  <a:extLst>
                    <a:ext uri="{9D8B030D-6E8A-4147-A177-3AD203B41FA5}">
                      <a16:colId xmlns:a16="http://schemas.microsoft.com/office/drawing/2014/main" val="3850355546"/>
                    </a:ext>
                  </a:extLst>
                </a:gridCol>
                <a:gridCol w="299941">
                  <a:extLst>
                    <a:ext uri="{9D8B030D-6E8A-4147-A177-3AD203B41FA5}">
                      <a16:colId xmlns:a16="http://schemas.microsoft.com/office/drawing/2014/main" val="422635479"/>
                    </a:ext>
                  </a:extLst>
                </a:gridCol>
                <a:gridCol w="699322">
                  <a:extLst>
                    <a:ext uri="{9D8B030D-6E8A-4147-A177-3AD203B41FA5}">
                      <a16:colId xmlns:a16="http://schemas.microsoft.com/office/drawing/2014/main" val="2790538848"/>
                    </a:ext>
                  </a:extLst>
                </a:gridCol>
                <a:gridCol w="485364">
                  <a:extLst>
                    <a:ext uri="{9D8B030D-6E8A-4147-A177-3AD203B41FA5}">
                      <a16:colId xmlns:a16="http://schemas.microsoft.com/office/drawing/2014/main" val="2376824313"/>
                    </a:ext>
                  </a:extLst>
                </a:gridCol>
                <a:gridCol w="291043">
                  <a:extLst>
                    <a:ext uri="{9D8B030D-6E8A-4147-A177-3AD203B41FA5}">
                      <a16:colId xmlns:a16="http://schemas.microsoft.com/office/drawing/2014/main" val="103416616"/>
                    </a:ext>
                  </a:extLst>
                </a:gridCol>
                <a:gridCol w="432063">
                  <a:extLst>
                    <a:ext uri="{9D8B030D-6E8A-4147-A177-3AD203B41FA5}">
                      <a16:colId xmlns:a16="http://schemas.microsoft.com/office/drawing/2014/main" val="917275767"/>
                    </a:ext>
                  </a:extLst>
                </a:gridCol>
                <a:gridCol w="208280">
                  <a:extLst>
                    <a:ext uri="{9D8B030D-6E8A-4147-A177-3AD203B41FA5}">
                      <a16:colId xmlns:a16="http://schemas.microsoft.com/office/drawing/2014/main" val="914084081"/>
                    </a:ext>
                  </a:extLst>
                </a:gridCol>
                <a:gridCol w="302333">
                  <a:extLst>
                    <a:ext uri="{9D8B030D-6E8A-4147-A177-3AD203B41FA5}">
                      <a16:colId xmlns:a16="http://schemas.microsoft.com/office/drawing/2014/main" val="3957058359"/>
                    </a:ext>
                  </a:extLst>
                </a:gridCol>
                <a:gridCol w="300982">
                  <a:extLst>
                    <a:ext uri="{9D8B030D-6E8A-4147-A177-3AD203B41FA5}">
                      <a16:colId xmlns:a16="http://schemas.microsoft.com/office/drawing/2014/main" val="1497685824"/>
                    </a:ext>
                  </a:extLst>
                </a:gridCol>
                <a:gridCol w="300982">
                  <a:extLst>
                    <a:ext uri="{9D8B030D-6E8A-4147-A177-3AD203B41FA5}">
                      <a16:colId xmlns:a16="http://schemas.microsoft.com/office/drawing/2014/main" val="606106377"/>
                    </a:ext>
                  </a:extLst>
                </a:gridCol>
                <a:gridCol w="300982">
                  <a:extLst>
                    <a:ext uri="{9D8B030D-6E8A-4147-A177-3AD203B41FA5}">
                      <a16:colId xmlns:a16="http://schemas.microsoft.com/office/drawing/2014/main" val="3819461079"/>
                    </a:ext>
                  </a:extLst>
                </a:gridCol>
                <a:gridCol w="300982">
                  <a:extLst>
                    <a:ext uri="{9D8B030D-6E8A-4147-A177-3AD203B41FA5}">
                      <a16:colId xmlns:a16="http://schemas.microsoft.com/office/drawing/2014/main" val="2744979411"/>
                    </a:ext>
                  </a:extLst>
                </a:gridCol>
                <a:gridCol w="300982">
                  <a:extLst>
                    <a:ext uri="{9D8B030D-6E8A-4147-A177-3AD203B41FA5}">
                      <a16:colId xmlns:a16="http://schemas.microsoft.com/office/drawing/2014/main" val="3638678559"/>
                    </a:ext>
                  </a:extLst>
                </a:gridCol>
                <a:gridCol w="300982">
                  <a:extLst>
                    <a:ext uri="{9D8B030D-6E8A-4147-A177-3AD203B41FA5}">
                      <a16:colId xmlns:a16="http://schemas.microsoft.com/office/drawing/2014/main" val="2324653561"/>
                    </a:ext>
                  </a:extLst>
                </a:gridCol>
                <a:gridCol w="300982">
                  <a:extLst>
                    <a:ext uri="{9D8B030D-6E8A-4147-A177-3AD203B41FA5}">
                      <a16:colId xmlns:a16="http://schemas.microsoft.com/office/drawing/2014/main" val="57709493"/>
                    </a:ext>
                  </a:extLst>
                </a:gridCol>
                <a:gridCol w="300982">
                  <a:extLst>
                    <a:ext uri="{9D8B030D-6E8A-4147-A177-3AD203B41FA5}">
                      <a16:colId xmlns:a16="http://schemas.microsoft.com/office/drawing/2014/main" val="1835325847"/>
                    </a:ext>
                  </a:extLst>
                </a:gridCol>
                <a:gridCol w="300982">
                  <a:extLst>
                    <a:ext uri="{9D8B030D-6E8A-4147-A177-3AD203B41FA5}">
                      <a16:colId xmlns:a16="http://schemas.microsoft.com/office/drawing/2014/main" val="1522012692"/>
                    </a:ext>
                  </a:extLst>
                </a:gridCol>
                <a:gridCol w="300982">
                  <a:extLst>
                    <a:ext uri="{9D8B030D-6E8A-4147-A177-3AD203B41FA5}">
                      <a16:colId xmlns:a16="http://schemas.microsoft.com/office/drawing/2014/main" val="2075019598"/>
                    </a:ext>
                  </a:extLst>
                </a:gridCol>
                <a:gridCol w="300982">
                  <a:extLst>
                    <a:ext uri="{9D8B030D-6E8A-4147-A177-3AD203B41FA5}">
                      <a16:colId xmlns:a16="http://schemas.microsoft.com/office/drawing/2014/main" val="1423084687"/>
                    </a:ext>
                  </a:extLst>
                </a:gridCol>
                <a:gridCol w="300982">
                  <a:extLst>
                    <a:ext uri="{9D8B030D-6E8A-4147-A177-3AD203B41FA5}">
                      <a16:colId xmlns:a16="http://schemas.microsoft.com/office/drawing/2014/main" val="3243390526"/>
                    </a:ext>
                  </a:extLst>
                </a:gridCol>
                <a:gridCol w="300982">
                  <a:extLst>
                    <a:ext uri="{9D8B030D-6E8A-4147-A177-3AD203B41FA5}">
                      <a16:colId xmlns:a16="http://schemas.microsoft.com/office/drawing/2014/main" val="1775842156"/>
                    </a:ext>
                  </a:extLst>
                </a:gridCol>
                <a:gridCol w="1670307">
                  <a:extLst>
                    <a:ext uri="{9D8B030D-6E8A-4147-A177-3AD203B41FA5}">
                      <a16:colId xmlns:a16="http://schemas.microsoft.com/office/drawing/2014/main" val="799058994"/>
                    </a:ext>
                  </a:extLst>
                </a:gridCol>
              </a:tblGrid>
              <a:tr h="3767328">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90000"/>
                        </a:lnSpc>
                      </a:pPr>
                      <a:endParaRPr lang="en-US" sz="9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ct val="90000"/>
                        </a:lnSpc>
                      </a:pPr>
                      <a:endParaRPr lang="en-US" sz="9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pPr>
                      <a:endParaRPr lang="en-US" sz="1000" dirty="0">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endParaRPr lang="en-US" sz="1900" b="1" dirty="0">
                        <a:latin typeface="Arial" panose="020B0604020202020204" pitchFamily="34" charset="0"/>
                        <a:cs typeface="Arial" panose="020B0604020202020204" pitchFamily="34" charset="0"/>
                      </a:endParaRPr>
                    </a:p>
                  </a:txBody>
                  <a:tcPr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3356154"/>
                  </a:ext>
                </a:extLst>
              </a:tr>
              <a:tr h="0">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381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a:t>
                      </a:r>
                    </a:p>
                    <a:p>
                      <a:pPr algn="ctr">
                        <a:lnSpc>
                          <a:spcPct val="90000"/>
                        </a:lnSpc>
                      </a:pPr>
                      <a:r>
                        <a:rPr lang="en-US" sz="1000" dirty="0">
                          <a:latin typeface="Arial" panose="020B0604020202020204" pitchFamily="34" charset="0"/>
                          <a:cs typeface="Arial" panose="020B0604020202020204" pitchFamily="34" charset="0"/>
                        </a:rPr>
                        <a:t>O</a:t>
                      </a:r>
                    </a:p>
                    <a:p>
                      <a:pPr algn="ctr">
                        <a:lnSpc>
                          <a:spcPct val="90000"/>
                        </a:lnSpc>
                      </a:pPr>
                      <a:r>
                        <a:rPr lang="en-US" sz="1000" dirty="0">
                          <a:latin typeface="Arial" panose="020B0604020202020204" pitchFamily="34" charset="0"/>
                          <a:cs typeface="Arial" panose="020B0604020202020204" pitchFamily="34" charset="0"/>
                        </a:rPr>
                        <a:t>N</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lumMod val="40000"/>
                        <a:lumOff val="60000"/>
                      </a:schemeClr>
                    </a:solidFill>
                  </a:tcPr>
                </a:tc>
                <a:tc vMerge="1">
                  <a:txBody>
                    <a:bodyPr/>
                    <a:lstStyle/>
                    <a:p>
                      <a:pPr algn="ctr"/>
                      <a:endParaRPr lang="en-US" sz="1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CON</a:t>
                      </a:r>
                    </a:p>
                  </a:txBody>
                  <a:tcPr anchor="ct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lnSpc>
                          <a:spcPct val="90000"/>
                        </a:lnSpc>
                      </a:pPr>
                      <a:r>
                        <a:rPr lang="en-US" sz="1000" dirty="0">
                          <a:latin typeface="Arial" panose="020B0604020202020204" pitchFamily="34" charset="0"/>
                          <a:cs typeface="Arial" panose="020B0604020202020204" pitchFamily="34" charset="0"/>
                        </a:rPr>
                        <a:t>T</a:t>
                      </a:r>
                    </a:p>
                  </a:txBody>
                  <a:tcPr anchor="ctr">
                    <a:lnL w="12700" cap="flat" cmpd="sng" algn="ctr">
                      <a:solidFill>
                        <a:schemeClr val="tx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indent="0" algn="l"/>
                      <a:r>
                        <a:rPr lang="en-US" sz="1800" b="1" dirty="0">
                          <a:latin typeface="Arial" panose="020B0604020202020204" pitchFamily="34" charset="0"/>
                          <a:cs typeface="Arial" panose="020B0604020202020204" pitchFamily="34" charset="0"/>
                        </a:rPr>
                        <a:t>Group</a:t>
                      </a:r>
                    </a:p>
                  </a:txBody>
                  <a:tcPr anchor="ctr">
                    <a:lnL w="571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850352"/>
                  </a:ext>
                </a:extLst>
              </a:tr>
              <a:tr h="0">
                <a:tc gridSpan="2">
                  <a:txBody>
                    <a:bodyPr/>
                    <a:lstStyle/>
                    <a:p>
                      <a:pPr algn="ctr"/>
                      <a:r>
                        <a:rPr lang="en-US" sz="1400" dirty="0">
                          <a:latin typeface="Arial" panose="020B0604020202020204" pitchFamily="34" charset="0"/>
                          <a:cs typeface="Arial" panose="020B0604020202020204" pitchFamily="34" charset="0"/>
                        </a:rPr>
                        <a:t>5</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12</a:t>
                      </a:r>
                    </a:p>
                  </a:txBody>
                  <a:tcPr anchor="ctr">
                    <a:lnL w="28575"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US" sz="1400" dirty="0">
                          <a:latin typeface="Arial" panose="020B0604020202020204" pitchFamily="34" charset="0"/>
                          <a:cs typeface="Arial" panose="020B0604020202020204" pitchFamily="34" charset="0"/>
                        </a:rPr>
                        <a:t>6</a:t>
                      </a:r>
                    </a:p>
                  </a:txBody>
                  <a:tcPr anchor="ctr">
                    <a:lnL w="381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lumMod val="20000"/>
                        <a:lumOff val="80000"/>
                      </a:schemeClr>
                    </a:solidFill>
                  </a:tcPr>
                </a:tc>
                <a:tc gridSpan="2">
                  <a:txBody>
                    <a:bodyPr/>
                    <a:lstStyle/>
                    <a:p>
                      <a:pPr algn="ctr"/>
                      <a:r>
                        <a:rPr lang="en-US" sz="1400" dirty="0">
                          <a:latin typeface="Arial" panose="020B0604020202020204" pitchFamily="34" charset="0"/>
                          <a:cs typeface="Arial" panose="020B0604020202020204" pitchFamily="34" charset="0"/>
                        </a:rPr>
                        <a:t>9</a:t>
                      </a:r>
                    </a:p>
                  </a:txBody>
                  <a:tcPr anchor="ctr">
                    <a:lnL w="28575"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a:endParaRPr lang="en-US" sz="14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400" dirty="0">
                          <a:latin typeface="Arial" panose="020B0604020202020204" pitchFamily="34" charset="0"/>
                          <a:cs typeface="Arial" panose="020B0604020202020204" pitchFamily="34" charset="0"/>
                        </a:rPr>
                        <a:t>5</a:t>
                      </a:r>
                    </a:p>
                  </a:txBody>
                  <a:tcPr anchor="ctr">
                    <a:lnL w="5715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12</a:t>
                      </a:r>
                    </a:p>
                  </a:txBody>
                  <a:tcPr anchor="ctr">
                    <a:lnL w="28575"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6</a:t>
                      </a:r>
                    </a:p>
                  </a:txBody>
                  <a:tcPr anchor="ctr">
                    <a:lnL w="381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9</a:t>
                      </a:r>
                    </a:p>
                  </a:txBody>
                  <a:tcPr anchor="ctr">
                    <a:lnL w="28575"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pPr algn="ctr"/>
                      <a:endParaRPr lang="en-US" sz="14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gridSpan="2">
                  <a:txBody>
                    <a:bodyPr/>
                    <a:lstStyle/>
                    <a:p>
                      <a:pPr algn="ctr"/>
                      <a:r>
                        <a:rPr lang="en-US" sz="1400" dirty="0">
                          <a:latin typeface="Arial" panose="020B0604020202020204" pitchFamily="34" charset="0"/>
                          <a:cs typeface="Arial" panose="020B0604020202020204" pitchFamily="34" charset="0"/>
                        </a:rPr>
                        <a:t>1</a:t>
                      </a:r>
                    </a:p>
                  </a:txBody>
                  <a:tcPr anchor="ctr">
                    <a:lnL w="12700"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12</a:t>
                      </a:r>
                    </a:p>
                  </a:txBody>
                  <a:tcPr anchor="ctr">
                    <a:lnL w="28575"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1</a:t>
                      </a:r>
                    </a:p>
                  </a:txBody>
                  <a:tcPr anchor="ctr">
                    <a:lnL w="381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9</a:t>
                      </a:r>
                    </a:p>
                  </a:txBody>
                  <a:tcPr anchor="ctr">
                    <a:lnL w="28575"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5</a:t>
                      </a:r>
                    </a:p>
                  </a:txBody>
                  <a:tcPr anchor="ctr">
                    <a:lnL w="381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a:txBody>
                    <a:bodyPr/>
                    <a:lstStyle/>
                    <a:p>
                      <a:pPr algn="ctr"/>
                      <a:r>
                        <a:rPr lang="en-US" sz="1400" dirty="0">
                          <a:latin typeface="Arial" panose="020B0604020202020204" pitchFamily="34" charset="0"/>
                          <a:cs typeface="Arial" panose="020B0604020202020204" pitchFamily="34" charset="0"/>
                        </a:rPr>
                        <a:t>12</a:t>
                      </a:r>
                    </a:p>
                  </a:txBody>
                  <a:tcPr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l"/>
                      <a:r>
                        <a:rPr lang="en-US" sz="1800" b="1" dirty="0">
                          <a:latin typeface="Arial" panose="020B0604020202020204" pitchFamily="34" charset="0"/>
                          <a:cs typeface="Arial" panose="020B0604020202020204" pitchFamily="34" charset="0"/>
                        </a:rPr>
                        <a:t>Day</a:t>
                      </a:r>
                    </a:p>
                  </a:txBody>
                  <a:tcPr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62087540"/>
                  </a:ext>
                </a:extLst>
              </a:tr>
              <a:tr h="0">
                <a:tc gridSpan="4">
                  <a:txBody>
                    <a:bodyPr/>
                    <a:lstStyle/>
                    <a:p>
                      <a:pPr algn="ctr"/>
                      <a:r>
                        <a:rPr lang="en-US" sz="1800" dirty="0">
                          <a:latin typeface="Arial" panose="020B0604020202020204" pitchFamily="34" charset="0"/>
                          <a:cs typeface="Arial" panose="020B0604020202020204" pitchFamily="34" charset="0"/>
                        </a:rPr>
                        <a:t>1</a:t>
                      </a:r>
                    </a:p>
                  </a:txBody>
                  <a:tcPr anchor="ctr">
                    <a:lnL w="1270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gridSpan="3">
                  <a:txBody>
                    <a:bodyPr/>
                    <a:lstStyle/>
                    <a:p>
                      <a:pPr algn="ctr"/>
                      <a:r>
                        <a:rPr lang="en-US" sz="1800" dirty="0">
                          <a:latin typeface="Arial" panose="020B0604020202020204" pitchFamily="34" charset="0"/>
                          <a:cs typeface="Arial" panose="020B0604020202020204" pitchFamily="34" charset="0"/>
                        </a:rPr>
                        <a:t>2</a:t>
                      </a: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vMerge="1">
                  <a:txBody>
                    <a:bodyPr/>
                    <a:lstStyle/>
                    <a:p>
                      <a:pPr algn="ctr"/>
                      <a:endParaRPr lang="en-US" sz="2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a:r>
                        <a:rPr lang="en-US" sz="1800" dirty="0">
                          <a:latin typeface="Arial" panose="020B0604020202020204" pitchFamily="34" charset="0"/>
                          <a:cs typeface="Arial" panose="020B0604020202020204" pitchFamily="34" charset="0"/>
                        </a:rPr>
                        <a:t>1</a:t>
                      </a:r>
                    </a:p>
                  </a:txBody>
                  <a:tcPr anchor="ctr">
                    <a:lnL w="5715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gridSpan="4">
                  <a:txBody>
                    <a:bodyPr/>
                    <a:lstStyle/>
                    <a:p>
                      <a:pPr algn="ctr"/>
                      <a:r>
                        <a:rPr lang="en-US" sz="1800" dirty="0">
                          <a:latin typeface="Arial" panose="020B0604020202020204" pitchFamily="34" charset="0"/>
                          <a:cs typeface="Arial" panose="020B0604020202020204" pitchFamily="34" charset="0"/>
                        </a:rPr>
                        <a:t>2</a:t>
                      </a:r>
                    </a:p>
                  </a:txBody>
                  <a:tcPr anchor="ctr">
                    <a:lnL w="571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vMerge="1">
                  <a:txBody>
                    <a:bodyPr/>
                    <a:lstStyle/>
                    <a:p>
                      <a:pPr algn="ctr"/>
                      <a:endParaRPr lang="en-US" sz="20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4">
                  <a:txBody>
                    <a:bodyPr/>
                    <a:lstStyle/>
                    <a:p>
                      <a:pPr algn="ctr"/>
                      <a:r>
                        <a:rPr lang="en-US" sz="1800" dirty="0">
                          <a:latin typeface="Arial" panose="020B0604020202020204" pitchFamily="34" charset="0"/>
                          <a:cs typeface="Arial" panose="020B0604020202020204" pitchFamily="34" charset="0"/>
                        </a:rPr>
                        <a:t>1</a:t>
                      </a:r>
                    </a:p>
                  </a:txBody>
                  <a:tcPr anchor="ct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T w="28575" cap="flat" cmpd="sng" algn="ctr">
                      <a:solidFill>
                        <a:schemeClr val="tx1"/>
                      </a:solidFill>
                      <a:prstDash val="solid"/>
                      <a:round/>
                      <a:headEnd type="none" w="med" len="med"/>
                      <a:tailEnd type="none" w="med" len="med"/>
                    </a:lnT>
                  </a:tcPr>
                </a:tc>
                <a:tc gridSpan="4">
                  <a:txBody>
                    <a:bodyPr/>
                    <a:lstStyle/>
                    <a:p>
                      <a:pPr algn="ctr"/>
                      <a:r>
                        <a:rPr lang="en-US" sz="1800" dirty="0">
                          <a:latin typeface="Arial" panose="020B0604020202020204" pitchFamily="34" charset="0"/>
                          <a:cs typeface="Arial" panose="020B0604020202020204" pitchFamily="34" charset="0"/>
                        </a:rPr>
                        <a:t>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gridSpan="6">
                  <a:txBody>
                    <a:bodyPr/>
                    <a:lstStyle/>
                    <a:p>
                      <a:pPr algn="ctr"/>
                      <a:r>
                        <a:rPr lang="en-US" sz="1800" dirty="0">
                          <a:latin typeface="Arial" panose="020B0604020202020204" pitchFamily="34" charset="0"/>
                          <a:cs typeface="Arial" panose="020B0604020202020204" pitchFamily="34" charset="0"/>
                        </a:rPr>
                        <a:t>3</a:t>
                      </a:r>
                    </a:p>
                  </a:txBody>
                  <a:tcPr anchor="ctr">
                    <a:lnL w="5715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a:txBody>
                    <a:bodyPr/>
                    <a:lstStyle/>
                    <a:p>
                      <a:pPr algn="l"/>
                      <a:r>
                        <a:rPr lang="en-US" sz="1800" b="1" dirty="0">
                          <a:latin typeface="Arial" panose="020B0604020202020204" pitchFamily="34" charset="0"/>
                          <a:cs typeface="Arial" panose="020B0604020202020204" pitchFamily="34" charset="0"/>
                        </a:rPr>
                        <a:t>Trial</a:t>
                      </a:r>
                    </a:p>
                  </a:txBody>
                  <a:tcPr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3872474"/>
                  </a:ext>
                </a:extLst>
              </a:tr>
              <a:tr h="0">
                <a:tc gridSpan="7">
                  <a:txBody>
                    <a:bodyPr/>
                    <a:lstStyle/>
                    <a:p>
                      <a:pPr algn="ctr"/>
                      <a:r>
                        <a:rPr lang="en-US" sz="1600" dirty="0">
                          <a:latin typeface="Arial" panose="020B0604020202020204" pitchFamily="34" charset="0"/>
                          <a:cs typeface="Arial" panose="020B0604020202020204" pitchFamily="34" charset="0"/>
                        </a:rPr>
                        <a:t>Oyster Larvae</a:t>
                      </a:r>
                    </a:p>
                  </a:txBody>
                  <a:tcPr anchor="ctr">
                    <a:lnL w="12700" cap="flat" cmpd="sng" algn="ctr">
                      <a:noFill/>
                      <a:prstDash val="solid"/>
                      <a:round/>
                      <a:headEnd type="none" w="med" len="med"/>
                      <a:tailEnd type="none" w="med" len="med"/>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6">
                        <a:lumMod val="20000"/>
                        <a:lumOff val="8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vMerge="1">
                  <a:txBody>
                    <a:bodyPr/>
                    <a:lstStyle/>
                    <a:p>
                      <a:pPr algn="ctr"/>
                      <a:endParaRPr lang="en-US" sz="16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8">
                  <a:txBody>
                    <a:bodyPr/>
                    <a:lstStyle/>
                    <a:p>
                      <a:pPr algn="ctr"/>
                      <a:r>
                        <a:rPr lang="en-US" sz="1600" dirty="0">
                          <a:latin typeface="Arial" panose="020B0604020202020204" pitchFamily="34" charset="0"/>
                          <a:cs typeface="Arial" panose="020B0604020202020204" pitchFamily="34" charset="0"/>
                        </a:rPr>
                        <a:t>Biofilm Swab</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accent4">
                        <a:lumMod val="40000"/>
                        <a:lumOff val="60000"/>
                      </a:schemeClr>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vMerge="1">
                  <a:txBody>
                    <a:bodyPr/>
                    <a:lstStyle/>
                    <a:p>
                      <a:pPr algn="ctr"/>
                      <a:endParaRPr lang="en-US" sz="1600" dirty="0">
                        <a:latin typeface="Arial" panose="020B0604020202020204" pitchFamily="34" charset="0"/>
                        <a:cs typeface="Arial" panose="020B0604020202020204" pitchFamily="34" charset="0"/>
                      </a:endParaRP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14">
                  <a:txBody>
                    <a:bodyPr/>
                    <a:lstStyle/>
                    <a:p>
                      <a:pPr algn="ctr"/>
                      <a:r>
                        <a:rPr lang="en-US" sz="1600" dirty="0">
                          <a:latin typeface="Arial" panose="020B0604020202020204" pitchFamily="34" charset="0"/>
                          <a:cs typeface="Arial" panose="020B0604020202020204" pitchFamily="34" charset="0"/>
                        </a:rPr>
                        <a:t>Rearing Water</a:t>
                      </a:r>
                    </a:p>
                  </a:txBody>
                  <a:tcPr anchor="ctr">
                    <a:lnL w="127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hMerge="1">
                  <a:txBody>
                    <a:bodyPr/>
                    <a:lstStyle/>
                    <a:p>
                      <a:pPr algn="ctr"/>
                      <a:endParaRPr lang="en-US" sz="1000" dirty="0">
                        <a:latin typeface="Arial" panose="020B0604020202020204" pitchFamily="34" charset="0"/>
                        <a:cs typeface="Arial" panose="020B0604020202020204" pitchFamily="34" charset="0"/>
                      </a:endParaRPr>
                    </a:p>
                  </a:txBody>
                  <a:tcPr anchor="ctr">
                    <a:lnL w="38100" cap="flat" cmpd="sng" algn="ctr">
                      <a:solidFill>
                        <a:schemeClr val="tx1"/>
                      </a:solidFill>
                      <a:prstDash val="solid"/>
                      <a:round/>
                      <a:headEnd type="none" w="med" len="med"/>
                      <a:tailEnd type="none" w="med" len="med"/>
                    </a:lnL>
                  </a:tcP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hMerge="1">
                  <a:txBody>
                    <a:bodyPr/>
                    <a:lstStyle/>
                    <a:p>
                      <a:pPr algn="ctr"/>
                      <a:endParaRPr lang="en-US" sz="1000" dirty="0">
                        <a:latin typeface="Arial" panose="020B0604020202020204" pitchFamily="34" charset="0"/>
                        <a:cs typeface="Arial" panose="020B0604020202020204" pitchFamily="34" charset="0"/>
                      </a:endParaRPr>
                    </a:p>
                  </a:txBody>
                  <a:tcPr anchor="ctr"/>
                </a:tc>
                <a:tc>
                  <a:txBody>
                    <a:bodyPr/>
                    <a:lstStyle/>
                    <a:p>
                      <a:pPr algn="l"/>
                      <a:endParaRPr lang="en-US" sz="1900" b="1" dirty="0">
                        <a:latin typeface="Arial" panose="020B0604020202020204" pitchFamily="34" charset="0"/>
                        <a:cs typeface="Arial" panose="020B0604020202020204" pitchFamily="34" charset="0"/>
                      </a:endParaRPr>
                    </a:p>
                  </a:txBody>
                  <a:tcPr anchor="ctr">
                    <a:lnL w="762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446967762"/>
                  </a:ext>
                </a:extLst>
              </a:tr>
            </a:tbl>
          </a:graphicData>
        </a:graphic>
      </p:graphicFrame>
      <p:cxnSp>
        <p:nvCxnSpPr>
          <p:cNvPr id="53" name="Straight Connector 52">
            <a:extLst>
              <a:ext uri="{FF2B5EF4-FFF2-40B4-BE49-F238E27FC236}">
                <a16:creationId xmlns:a16="http://schemas.microsoft.com/office/drawing/2014/main" id="{5EB9F63C-BB94-455A-BF10-61A9B9C65E1E}"/>
              </a:ext>
            </a:extLst>
          </p:cNvPr>
          <p:cNvCxnSpPr/>
          <p:nvPr/>
        </p:nvCxnSpPr>
        <p:spPr>
          <a:xfrm>
            <a:off x="6166169" y="84417"/>
            <a:ext cx="0" cy="5385816"/>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93A1590-0021-4F1D-9D41-DC39DEABF0BF}"/>
              </a:ext>
            </a:extLst>
          </p:cNvPr>
          <p:cNvCxnSpPr>
            <a:cxnSpLocks/>
          </p:cNvCxnSpPr>
          <p:nvPr/>
        </p:nvCxnSpPr>
        <p:spPr>
          <a:xfrm>
            <a:off x="2837800" y="87171"/>
            <a:ext cx="0" cy="5385816"/>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94" name="Content Placeholder 2">
            <a:extLst>
              <a:ext uri="{FF2B5EF4-FFF2-40B4-BE49-F238E27FC236}">
                <a16:creationId xmlns:a16="http://schemas.microsoft.com/office/drawing/2014/main" id="{6F94F1F2-3F32-4756-8DE9-258522757E49}"/>
              </a:ext>
            </a:extLst>
          </p:cNvPr>
          <p:cNvSpPr txBox="1">
            <a:spLocks/>
          </p:cNvSpPr>
          <p:nvPr/>
        </p:nvSpPr>
        <p:spPr>
          <a:xfrm>
            <a:off x="91598" y="84891"/>
            <a:ext cx="501692" cy="862494"/>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r">
              <a:spcBef>
                <a:spcPts val="600"/>
              </a:spcBef>
            </a:pPr>
            <a:r>
              <a:rPr lang="en-US" sz="1000" dirty="0">
                <a:solidFill>
                  <a:schemeClr val="tx1"/>
                </a:solidFill>
                <a:latin typeface="Arial" panose="020B0604020202020204" pitchFamily="34" charset="0"/>
                <a:cs typeface="Arial" panose="020B0604020202020204" pitchFamily="34" charset="0"/>
              </a:rPr>
              <a:t>1e+07</a:t>
            </a:r>
          </a:p>
          <a:p>
            <a:pPr algn="r">
              <a:spcBef>
                <a:spcPts val="600"/>
              </a:spcBef>
            </a:pPr>
            <a:r>
              <a:rPr lang="en-US" sz="1000" dirty="0">
                <a:solidFill>
                  <a:schemeClr val="tx1"/>
                </a:solidFill>
                <a:latin typeface="Arial" panose="020B0604020202020204" pitchFamily="34" charset="0"/>
                <a:cs typeface="Arial" panose="020B0604020202020204" pitchFamily="34" charset="0"/>
              </a:rPr>
              <a:t>5e+06</a:t>
            </a:r>
          </a:p>
          <a:p>
            <a:pPr algn="r">
              <a:spcBef>
                <a:spcPts val="600"/>
              </a:spcBef>
            </a:pPr>
            <a:r>
              <a:rPr lang="en-US" sz="1000" dirty="0">
                <a:solidFill>
                  <a:schemeClr val="tx1"/>
                </a:solidFill>
                <a:latin typeface="Arial" panose="020B0604020202020204" pitchFamily="34" charset="0"/>
                <a:cs typeface="Arial" panose="020B0604020202020204" pitchFamily="34" charset="0"/>
              </a:rPr>
              <a:t>0</a:t>
            </a:r>
            <a:endParaRPr lang="en-US" sz="1050" dirty="0">
              <a:solidFill>
                <a:schemeClr val="tx1"/>
              </a:solidFill>
              <a:latin typeface="Arial" panose="020B0604020202020204" pitchFamily="34" charset="0"/>
              <a:cs typeface="Arial" panose="020B0604020202020204" pitchFamily="34" charset="0"/>
            </a:endParaRPr>
          </a:p>
        </p:txBody>
      </p:sp>
      <p:sp>
        <p:nvSpPr>
          <p:cNvPr id="77" name="Content Placeholder 2">
            <a:extLst>
              <a:ext uri="{FF2B5EF4-FFF2-40B4-BE49-F238E27FC236}">
                <a16:creationId xmlns:a16="http://schemas.microsoft.com/office/drawing/2014/main" id="{FCEAC6E0-A459-4B51-B94D-6DFB92F664AC}"/>
              </a:ext>
            </a:extLst>
          </p:cNvPr>
          <p:cNvSpPr txBox="1">
            <a:spLocks/>
          </p:cNvSpPr>
          <p:nvPr/>
        </p:nvSpPr>
        <p:spPr>
          <a:xfrm rot="16200000">
            <a:off x="-1159010" y="2413000"/>
            <a:ext cx="2660529" cy="229943"/>
          </a:xfrm>
          <a:prstGeom prst="rect">
            <a:avLst/>
          </a:prstGeom>
          <a:solidFill>
            <a:schemeClr val="bg1"/>
          </a:solidFill>
        </p:spPr>
        <p:txBody>
          <a:bodyPr vert="horz" lIns="0" tIns="45720" rIns="0" bIns="45720" rtlCol="0" anchor="b">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400" dirty="0">
                <a:solidFill>
                  <a:schemeClr val="tx1"/>
                </a:solidFill>
                <a:latin typeface="Arial" panose="020B0604020202020204" pitchFamily="34" charset="0"/>
                <a:cs typeface="Arial" panose="020B0604020202020204" pitchFamily="34" charset="0"/>
              </a:rPr>
              <a:t>Percent Abundance (%)</a:t>
            </a:r>
          </a:p>
        </p:txBody>
      </p:sp>
      <p:sp>
        <p:nvSpPr>
          <p:cNvPr id="78" name="Content Placeholder 2">
            <a:extLst>
              <a:ext uri="{FF2B5EF4-FFF2-40B4-BE49-F238E27FC236}">
                <a16:creationId xmlns:a16="http://schemas.microsoft.com/office/drawing/2014/main" id="{A39CDEAA-A38B-4282-82E2-1E22278393B7}"/>
              </a:ext>
            </a:extLst>
          </p:cNvPr>
          <p:cNvSpPr txBox="1">
            <a:spLocks/>
          </p:cNvSpPr>
          <p:nvPr/>
        </p:nvSpPr>
        <p:spPr>
          <a:xfrm rot="16200000">
            <a:off x="-461505" y="564941"/>
            <a:ext cx="1201113" cy="262231"/>
          </a:xfrm>
          <a:prstGeom prst="rect">
            <a:avLst/>
          </a:prstGeom>
          <a:noFill/>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200" dirty="0">
                <a:solidFill>
                  <a:schemeClr val="tx1"/>
                </a:solidFill>
                <a:latin typeface="Arial" panose="020B0604020202020204" pitchFamily="34" charset="0"/>
                <a:cs typeface="Arial" panose="020B0604020202020204" pitchFamily="34" charset="0"/>
              </a:rPr>
              <a:t>Number of Reads</a:t>
            </a:r>
          </a:p>
        </p:txBody>
      </p:sp>
      <p:grpSp>
        <p:nvGrpSpPr>
          <p:cNvPr id="87" name="Group 86">
            <a:extLst>
              <a:ext uri="{FF2B5EF4-FFF2-40B4-BE49-F238E27FC236}">
                <a16:creationId xmlns:a16="http://schemas.microsoft.com/office/drawing/2014/main" id="{0962EE66-1F54-4B09-BEB0-57BA7C90A79E}"/>
              </a:ext>
            </a:extLst>
          </p:cNvPr>
          <p:cNvGrpSpPr/>
          <p:nvPr/>
        </p:nvGrpSpPr>
        <p:grpSpPr>
          <a:xfrm>
            <a:off x="10623190" y="74180"/>
            <a:ext cx="1356608" cy="700020"/>
            <a:chOff x="9516223" y="3958147"/>
            <a:chExt cx="1897721" cy="1153137"/>
          </a:xfrm>
        </p:grpSpPr>
        <p:sp>
          <p:nvSpPr>
            <p:cNvPr id="88" name="Rectangle 87">
              <a:extLst>
                <a:ext uri="{FF2B5EF4-FFF2-40B4-BE49-F238E27FC236}">
                  <a16:creationId xmlns:a16="http://schemas.microsoft.com/office/drawing/2014/main" id="{5B4F5B64-213B-42AA-8A79-878CF09CA978}"/>
                </a:ext>
              </a:extLst>
            </p:cNvPr>
            <p:cNvSpPr/>
            <p:nvPr/>
          </p:nvSpPr>
          <p:spPr>
            <a:xfrm>
              <a:off x="9619388" y="3958147"/>
              <a:ext cx="1624174" cy="115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9" name="Content Placeholder 2">
              <a:extLst>
                <a:ext uri="{FF2B5EF4-FFF2-40B4-BE49-F238E27FC236}">
                  <a16:creationId xmlns:a16="http://schemas.microsoft.com/office/drawing/2014/main" id="{343B526D-431D-43D3-9E0F-674A73A1EC33}"/>
                </a:ext>
              </a:extLst>
            </p:cNvPr>
            <p:cNvSpPr txBox="1">
              <a:spLocks/>
            </p:cNvSpPr>
            <p:nvPr/>
          </p:nvSpPr>
          <p:spPr>
            <a:xfrm>
              <a:off x="9516223" y="3958147"/>
              <a:ext cx="1897721" cy="475266"/>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600" b="1" dirty="0">
                  <a:solidFill>
                    <a:schemeClr val="tx1"/>
                  </a:solidFill>
                  <a:latin typeface="Arial" panose="020B0604020202020204" pitchFamily="34" charset="0"/>
                  <a:cs typeface="Arial" panose="020B0604020202020204" pitchFamily="34" charset="0"/>
                </a:rPr>
                <a:t>Group</a:t>
              </a:r>
            </a:p>
          </p:txBody>
        </p:sp>
        <p:pic>
          <p:nvPicPr>
            <p:cNvPr id="90" name="Picture 89">
              <a:extLst>
                <a:ext uri="{FF2B5EF4-FFF2-40B4-BE49-F238E27FC236}">
                  <a16:creationId xmlns:a16="http://schemas.microsoft.com/office/drawing/2014/main" id="{98A7B1DF-4F61-4A4D-93AA-693F643B6827}"/>
                </a:ext>
              </a:extLst>
            </p:cNvPr>
            <p:cNvPicPr>
              <a:picLocks noChangeAspect="1"/>
            </p:cNvPicPr>
            <p:nvPr/>
          </p:nvPicPr>
          <p:blipFill rotWithShape="1">
            <a:blip r:embed="rId5"/>
            <a:srcRect l="90744" t="46946" r="6669" b="43762"/>
            <a:stretch/>
          </p:blipFill>
          <p:spPr>
            <a:xfrm>
              <a:off x="9714761" y="4408520"/>
              <a:ext cx="447868" cy="675783"/>
            </a:xfrm>
            <a:prstGeom prst="rect">
              <a:avLst/>
            </a:prstGeom>
          </p:spPr>
        </p:pic>
        <p:sp>
          <p:nvSpPr>
            <p:cNvPr id="91" name="Content Placeholder 2">
              <a:extLst>
                <a:ext uri="{FF2B5EF4-FFF2-40B4-BE49-F238E27FC236}">
                  <a16:creationId xmlns:a16="http://schemas.microsoft.com/office/drawing/2014/main" id="{CE140D27-E34A-4C70-8600-169CCC0ED18E}"/>
                </a:ext>
              </a:extLst>
            </p:cNvPr>
            <p:cNvSpPr txBox="1">
              <a:spLocks/>
            </p:cNvSpPr>
            <p:nvPr/>
          </p:nvSpPr>
          <p:spPr>
            <a:xfrm>
              <a:off x="10062018" y="4402181"/>
              <a:ext cx="1181545" cy="671507"/>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600"/>
                </a:spcAft>
              </a:pPr>
              <a:r>
                <a:rPr lang="en-US" sz="1400" dirty="0">
                  <a:latin typeface="Arial" panose="020B0604020202020204" pitchFamily="34" charset="0"/>
                  <a:cs typeface="Arial" panose="020B0604020202020204" pitchFamily="34" charset="0"/>
                </a:rPr>
                <a:t>Control</a:t>
              </a:r>
            </a:p>
            <a:p>
              <a:pPr>
                <a:spcBef>
                  <a:spcPts val="0"/>
                </a:spcBef>
              </a:pPr>
              <a:r>
                <a:rPr lang="en-US" sz="1400" dirty="0">
                  <a:latin typeface="Arial" panose="020B0604020202020204" pitchFamily="34" charset="0"/>
                  <a:cs typeface="Arial" panose="020B0604020202020204" pitchFamily="34" charset="0"/>
                </a:rPr>
                <a:t>Treatment</a:t>
              </a:r>
            </a:p>
          </p:txBody>
        </p:sp>
      </p:grpSp>
      <p:sp>
        <p:nvSpPr>
          <p:cNvPr id="92" name="Content Placeholder 2">
            <a:extLst>
              <a:ext uri="{FF2B5EF4-FFF2-40B4-BE49-F238E27FC236}">
                <a16:creationId xmlns:a16="http://schemas.microsoft.com/office/drawing/2014/main" id="{CA084A18-67C7-49B9-B46B-322DA6186E0A}"/>
              </a:ext>
            </a:extLst>
          </p:cNvPr>
          <p:cNvSpPr txBox="1">
            <a:spLocks/>
          </p:cNvSpPr>
          <p:nvPr/>
        </p:nvSpPr>
        <p:spPr>
          <a:xfrm>
            <a:off x="10597364" y="750118"/>
            <a:ext cx="1458171" cy="366699"/>
          </a:xfrm>
          <a:prstGeom prst="rect">
            <a:avLst/>
          </a:prstGeom>
          <a:solidFill>
            <a:schemeClr val="bg1"/>
          </a:solidFill>
        </p:spPr>
        <p:txBody>
          <a:bodyPr vert="horz" lIns="0" tIns="45720" rIns="0" bIns="45720" rtlCol="0" anchor="b">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600" b="1" dirty="0">
                <a:solidFill>
                  <a:schemeClr val="tx1"/>
                </a:solidFill>
                <a:latin typeface="Arial" panose="020B0604020202020204" pitchFamily="34" charset="0"/>
                <a:cs typeface="Arial" panose="020B0604020202020204" pitchFamily="34" charset="0"/>
              </a:rPr>
              <a:t>Phylum</a:t>
            </a:r>
          </a:p>
        </p:txBody>
      </p:sp>
      <p:sp>
        <p:nvSpPr>
          <p:cNvPr id="93" name="Content Placeholder 2">
            <a:extLst>
              <a:ext uri="{FF2B5EF4-FFF2-40B4-BE49-F238E27FC236}">
                <a16:creationId xmlns:a16="http://schemas.microsoft.com/office/drawing/2014/main" id="{A4D636BF-F81F-495D-9993-5054A60E62DA}"/>
              </a:ext>
            </a:extLst>
          </p:cNvPr>
          <p:cNvSpPr txBox="1">
            <a:spLocks/>
          </p:cNvSpPr>
          <p:nvPr/>
        </p:nvSpPr>
        <p:spPr>
          <a:xfrm>
            <a:off x="258237" y="1197079"/>
            <a:ext cx="330472" cy="2780244"/>
          </a:xfrm>
          <a:prstGeom prst="rect">
            <a:avLst/>
          </a:prstGeom>
          <a:solidFill>
            <a:schemeClr val="bg1"/>
          </a:solidFill>
        </p:spPr>
        <p:txBody>
          <a:bodyPr vert="horz" lIns="0" tIns="45720" rIns="0" bIns="45720" rtlCol="0" anchor="b">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spcAft>
                <a:spcPts val="600"/>
              </a:spcAft>
            </a:pPr>
            <a:r>
              <a:rPr lang="en-US" sz="1400" dirty="0">
                <a:solidFill>
                  <a:schemeClr val="tx1"/>
                </a:solidFill>
                <a:latin typeface="Arial" panose="020B0604020202020204" pitchFamily="34" charset="0"/>
                <a:cs typeface="Arial" panose="020B0604020202020204" pitchFamily="34" charset="0"/>
              </a:rPr>
              <a:t>75</a:t>
            </a:r>
          </a:p>
          <a:p>
            <a:pPr marL="0" indent="0" algn="ctr">
              <a:spcAft>
                <a:spcPts val="600"/>
              </a:spcAft>
              <a:buNone/>
            </a:pPr>
            <a:endParaRPr lang="en-US" sz="1400" dirty="0">
              <a:solidFill>
                <a:schemeClr val="tx1"/>
              </a:solidFill>
              <a:latin typeface="Arial" panose="020B0604020202020204" pitchFamily="34" charset="0"/>
              <a:cs typeface="Arial" panose="020B0604020202020204" pitchFamily="34" charset="0"/>
            </a:endParaRPr>
          </a:p>
          <a:p>
            <a:pPr algn="ctr">
              <a:spcAft>
                <a:spcPts val="600"/>
              </a:spcAft>
            </a:pPr>
            <a:r>
              <a:rPr lang="en-US" sz="1400" dirty="0">
                <a:solidFill>
                  <a:schemeClr val="tx1"/>
                </a:solidFill>
                <a:latin typeface="Arial" panose="020B0604020202020204" pitchFamily="34" charset="0"/>
                <a:cs typeface="Arial" panose="020B0604020202020204" pitchFamily="34" charset="0"/>
              </a:rPr>
              <a:t>50</a:t>
            </a:r>
          </a:p>
          <a:p>
            <a:pPr algn="ctr">
              <a:spcAft>
                <a:spcPts val="600"/>
              </a:spcAft>
            </a:pPr>
            <a:endParaRPr lang="en-US" sz="1400" dirty="0">
              <a:solidFill>
                <a:schemeClr val="tx1"/>
              </a:solidFill>
              <a:latin typeface="Arial" panose="020B0604020202020204" pitchFamily="34" charset="0"/>
              <a:cs typeface="Arial" panose="020B0604020202020204" pitchFamily="34" charset="0"/>
            </a:endParaRPr>
          </a:p>
          <a:p>
            <a:pPr algn="ctr">
              <a:spcAft>
                <a:spcPts val="600"/>
              </a:spcAft>
            </a:pPr>
            <a:r>
              <a:rPr lang="en-US" sz="1400" dirty="0">
                <a:solidFill>
                  <a:schemeClr val="tx1"/>
                </a:solidFill>
                <a:latin typeface="Arial" panose="020B0604020202020204" pitchFamily="34" charset="0"/>
                <a:cs typeface="Arial" panose="020B0604020202020204" pitchFamily="34" charset="0"/>
              </a:rPr>
              <a:t>25</a:t>
            </a:r>
          </a:p>
          <a:p>
            <a:pPr marL="0" indent="0" algn="ctr">
              <a:spcAft>
                <a:spcPts val="600"/>
              </a:spcAft>
              <a:buNone/>
            </a:pPr>
            <a:endParaRPr lang="en-US" sz="1400" dirty="0">
              <a:solidFill>
                <a:schemeClr val="tx1"/>
              </a:solidFill>
              <a:latin typeface="Arial" panose="020B0604020202020204" pitchFamily="34" charset="0"/>
              <a:cs typeface="Arial" panose="020B0604020202020204" pitchFamily="34" charset="0"/>
            </a:endParaRPr>
          </a:p>
          <a:p>
            <a:pPr algn="ctr">
              <a:spcAft>
                <a:spcPts val="600"/>
              </a:spcAft>
            </a:pPr>
            <a:r>
              <a:rPr lang="en-US" sz="1400" dirty="0">
                <a:solidFill>
                  <a:schemeClr val="tx1"/>
                </a:solidFill>
                <a:latin typeface="Arial" panose="020B0604020202020204" pitchFamily="34" charset="0"/>
                <a:cs typeface="Arial" panose="020B0604020202020204" pitchFamily="34" charset="0"/>
              </a:rPr>
              <a:t>0</a:t>
            </a:r>
          </a:p>
        </p:txBody>
      </p:sp>
      <p:sp>
        <p:nvSpPr>
          <p:cNvPr id="99" name="Rectangle 98">
            <a:extLst>
              <a:ext uri="{FF2B5EF4-FFF2-40B4-BE49-F238E27FC236}">
                <a16:creationId xmlns:a16="http://schemas.microsoft.com/office/drawing/2014/main" id="{A4BEDF9C-3F73-45F4-A683-573B761B4BA8}"/>
              </a:ext>
            </a:extLst>
          </p:cNvPr>
          <p:cNvSpPr/>
          <p:nvPr/>
        </p:nvSpPr>
        <p:spPr>
          <a:xfrm>
            <a:off x="469024" y="5682108"/>
            <a:ext cx="11099376"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Figure 1. Percent abundances of the 12 most abundant phyla in all oyster larvae, biofilm swab, and rearing water samples from all 3 Trials based on 16S rDNA amplicon sequencing data (bottom). The total abundance of sequencing reads is shown in the bar graph (top). The 12 dominant phyla include Actinobacteria, Bacteroidetes, Cyanobacteria, Deferribacteres, Firmicutes, Fusobacteria, </a:t>
            </a:r>
            <a:r>
              <a:rPr lang="en-US" sz="1200" dirty="0" err="1">
                <a:latin typeface="Times New Roman" panose="02020603050405020304" pitchFamily="18" charset="0"/>
                <a:cs typeface="Times New Roman" panose="02020603050405020304" pitchFamily="18" charset="0"/>
              </a:rPr>
              <a:t>Lentisphaerae</a:t>
            </a:r>
            <a:r>
              <a:rPr lang="en-US" sz="1200" dirty="0">
                <a:latin typeface="Times New Roman" panose="02020603050405020304" pitchFamily="18" charset="0"/>
                <a:cs typeface="Times New Roman" panose="02020603050405020304" pitchFamily="18" charset="0"/>
              </a:rPr>
              <a:t>, Planctomycetes, Proteobacteria, </a:t>
            </a:r>
            <a:r>
              <a:rPr lang="en-US" sz="1200" dirty="0" err="1">
                <a:latin typeface="Times New Roman" panose="02020603050405020304" pitchFamily="18" charset="0"/>
                <a:cs typeface="Times New Roman" panose="02020603050405020304" pitchFamily="18" charset="0"/>
              </a:rPr>
              <a:t>Spirochaetae</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Verrucomicrobia</a:t>
            </a:r>
            <a:r>
              <a:rPr lang="en-US" sz="1200" dirty="0">
                <a:latin typeface="Times New Roman" panose="02020603050405020304" pitchFamily="18" charset="0"/>
                <a:cs typeface="Times New Roman" panose="02020603050405020304" pitchFamily="18" charset="0"/>
              </a:rPr>
              <a:t>, and Unknown.</a:t>
            </a:r>
          </a:p>
        </p:txBody>
      </p:sp>
    </p:spTree>
    <p:extLst>
      <p:ext uri="{BB962C8B-B14F-4D97-AF65-F5344CB8AC3E}">
        <p14:creationId xmlns:p14="http://schemas.microsoft.com/office/powerpoint/2010/main" val="2675771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1EECA8-001F-4403-BC6A-A41B4A92DB42}"/>
              </a:ext>
            </a:extLst>
          </p:cNvPr>
          <p:cNvPicPr>
            <a:picLocks noChangeAspect="1"/>
          </p:cNvPicPr>
          <p:nvPr/>
        </p:nvPicPr>
        <p:blipFill rotWithShape="1">
          <a:blip r:embed="rId3">
            <a:extLst>
              <a:ext uri="{28A0092B-C50C-407E-A947-70E740481C1C}">
                <a14:useLocalDpi xmlns:a14="http://schemas.microsoft.com/office/drawing/2010/main" val="0"/>
              </a:ext>
            </a:extLst>
          </a:blip>
          <a:srcRect l="3019" r="12291" b="31881"/>
          <a:stretch/>
        </p:blipFill>
        <p:spPr>
          <a:xfrm>
            <a:off x="736135" y="656978"/>
            <a:ext cx="9753848" cy="4126920"/>
          </a:xfrm>
          <a:prstGeom prst="rect">
            <a:avLst/>
          </a:prstGeom>
        </p:spPr>
      </p:pic>
      <p:sp>
        <p:nvSpPr>
          <p:cNvPr id="17" name="Content Placeholder 2">
            <a:extLst>
              <a:ext uri="{FF2B5EF4-FFF2-40B4-BE49-F238E27FC236}">
                <a16:creationId xmlns:a16="http://schemas.microsoft.com/office/drawing/2014/main" id="{3704F7D4-D55A-43B0-BBBA-E9D68012FD07}"/>
              </a:ext>
            </a:extLst>
          </p:cNvPr>
          <p:cNvSpPr txBox="1">
            <a:spLocks/>
          </p:cNvSpPr>
          <p:nvPr/>
        </p:nvSpPr>
        <p:spPr>
          <a:xfrm>
            <a:off x="736135" y="5396923"/>
            <a:ext cx="3174192" cy="4572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400" b="1" dirty="0">
                <a:latin typeface="Arial" panose="020B0604020202020204" pitchFamily="34" charset="0"/>
                <a:cs typeface="Arial" panose="020B0604020202020204" pitchFamily="34" charset="0"/>
              </a:rPr>
              <a:t>Trial 1</a:t>
            </a:r>
          </a:p>
        </p:txBody>
      </p:sp>
      <p:sp>
        <p:nvSpPr>
          <p:cNvPr id="20" name="Content Placeholder 2">
            <a:extLst>
              <a:ext uri="{FF2B5EF4-FFF2-40B4-BE49-F238E27FC236}">
                <a16:creationId xmlns:a16="http://schemas.microsoft.com/office/drawing/2014/main" id="{1832A51B-7C72-4620-88D3-AFA423D49EE7}"/>
              </a:ext>
            </a:extLst>
          </p:cNvPr>
          <p:cNvSpPr txBox="1">
            <a:spLocks/>
          </p:cNvSpPr>
          <p:nvPr/>
        </p:nvSpPr>
        <p:spPr>
          <a:xfrm rot="16200000">
            <a:off x="-1503735" y="2646469"/>
            <a:ext cx="3830347" cy="338218"/>
          </a:xfrm>
          <a:prstGeom prst="rect">
            <a:avLst/>
          </a:prstGeom>
          <a:solidFill>
            <a:schemeClr val="bg1"/>
          </a:solidFill>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Simpson Diversity</a:t>
            </a:r>
          </a:p>
        </p:txBody>
      </p:sp>
      <p:sp>
        <p:nvSpPr>
          <p:cNvPr id="24" name="Rectangle 23">
            <a:extLst>
              <a:ext uri="{FF2B5EF4-FFF2-40B4-BE49-F238E27FC236}">
                <a16:creationId xmlns:a16="http://schemas.microsoft.com/office/drawing/2014/main" id="{5646F1F0-77CA-4E46-A8E9-7BE9AED98881}"/>
              </a:ext>
            </a:extLst>
          </p:cNvPr>
          <p:cNvSpPr/>
          <p:nvPr/>
        </p:nvSpPr>
        <p:spPr>
          <a:xfrm>
            <a:off x="3754349" y="4935073"/>
            <a:ext cx="202050" cy="10024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F19E0FD4-F6AC-4177-B09A-076EB6209833}"/>
              </a:ext>
            </a:extLst>
          </p:cNvPr>
          <p:cNvCxnSpPr>
            <a:cxnSpLocks/>
          </p:cNvCxnSpPr>
          <p:nvPr/>
        </p:nvCxnSpPr>
        <p:spPr>
          <a:xfrm>
            <a:off x="6441465" y="746184"/>
            <a:ext cx="0" cy="5029200"/>
          </a:xfrm>
          <a:prstGeom prst="line">
            <a:avLst/>
          </a:prstGeom>
          <a:ln w="57150"/>
        </p:spPr>
        <p:style>
          <a:lnRef idx="1">
            <a:schemeClr val="dk1"/>
          </a:lnRef>
          <a:fillRef idx="0">
            <a:schemeClr val="dk1"/>
          </a:fillRef>
          <a:effectRef idx="0">
            <a:schemeClr val="dk1"/>
          </a:effectRef>
          <a:fontRef idx="minor">
            <a:schemeClr val="tx1"/>
          </a:fontRef>
        </p:style>
      </p:cxnSp>
      <p:sp>
        <p:nvSpPr>
          <p:cNvPr id="27" name="Content Placeholder 2">
            <a:extLst>
              <a:ext uri="{FF2B5EF4-FFF2-40B4-BE49-F238E27FC236}">
                <a16:creationId xmlns:a16="http://schemas.microsoft.com/office/drawing/2014/main" id="{D6CDEB4C-99E6-4E02-8F86-11B96EDBD0DA}"/>
              </a:ext>
            </a:extLst>
          </p:cNvPr>
          <p:cNvSpPr txBox="1">
            <a:spLocks/>
          </p:cNvSpPr>
          <p:nvPr/>
        </p:nvSpPr>
        <p:spPr>
          <a:xfrm>
            <a:off x="867929" y="4897540"/>
            <a:ext cx="3174192"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12</a:t>
            </a:r>
          </a:p>
        </p:txBody>
      </p:sp>
      <p:cxnSp>
        <p:nvCxnSpPr>
          <p:cNvPr id="28" name="Straight Connector 27">
            <a:extLst>
              <a:ext uri="{FF2B5EF4-FFF2-40B4-BE49-F238E27FC236}">
                <a16:creationId xmlns:a16="http://schemas.microsoft.com/office/drawing/2014/main" id="{206934DD-6DBB-496E-8E83-20F234367055}"/>
              </a:ext>
            </a:extLst>
          </p:cNvPr>
          <p:cNvCxnSpPr>
            <a:cxnSpLocks/>
          </p:cNvCxnSpPr>
          <p:nvPr/>
        </p:nvCxnSpPr>
        <p:spPr>
          <a:xfrm>
            <a:off x="2417924" y="746184"/>
            <a:ext cx="0" cy="4437846"/>
          </a:xfrm>
          <a:prstGeom prst="line">
            <a:avLst/>
          </a:prstGeom>
          <a:ln w="28575"/>
        </p:spPr>
        <p:style>
          <a:lnRef idx="1">
            <a:schemeClr val="dk1"/>
          </a:lnRef>
          <a:fillRef idx="0">
            <a:schemeClr val="dk1"/>
          </a:fillRef>
          <a:effectRef idx="0">
            <a:schemeClr val="dk1"/>
          </a:effectRef>
          <a:fontRef idx="minor">
            <a:schemeClr val="tx1"/>
          </a:fontRef>
        </p:style>
      </p:cxnSp>
      <p:sp>
        <p:nvSpPr>
          <p:cNvPr id="31" name="Content Placeholder 2">
            <a:extLst>
              <a:ext uri="{FF2B5EF4-FFF2-40B4-BE49-F238E27FC236}">
                <a16:creationId xmlns:a16="http://schemas.microsoft.com/office/drawing/2014/main" id="{ACE00BB3-601C-4544-8A69-AACF2DAA754B}"/>
              </a:ext>
            </a:extLst>
          </p:cNvPr>
          <p:cNvSpPr txBox="1">
            <a:spLocks/>
          </p:cNvSpPr>
          <p:nvPr/>
        </p:nvSpPr>
        <p:spPr>
          <a:xfrm>
            <a:off x="3445880" y="4897540"/>
            <a:ext cx="3174192"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9</a:t>
            </a:r>
          </a:p>
        </p:txBody>
      </p:sp>
      <p:sp>
        <p:nvSpPr>
          <p:cNvPr id="18" name="Content Placeholder 2">
            <a:extLst>
              <a:ext uri="{FF2B5EF4-FFF2-40B4-BE49-F238E27FC236}">
                <a16:creationId xmlns:a16="http://schemas.microsoft.com/office/drawing/2014/main" id="{3A8FBCAA-6A88-4BB2-A610-C79E1ABA80F1}"/>
              </a:ext>
            </a:extLst>
          </p:cNvPr>
          <p:cNvSpPr txBox="1">
            <a:spLocks/>
          </p:cNvSpPr>
          <p:nvPr/>
        </p:nvSpPr>
        <p:spPr>
          <a:xfrm>
            <a:off x="3853851" y="5396923"/>
            <a:ext cx="2416414" cy="457200"/>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400" b="1" dirty="0">
                <a:latin typeface="Arial" panose="020B0604020202020204" pitchFamily="34" charset="0"/>
                <a:cs typeface="Arial" panose="020B0604020202020204" pitchFamily="34" charset="0"/>
              </a:rPr>
              <a:t>Trial 2</a:t>
            </a:r>
          </a:p>
        </p:txBody>
      </p:sp>
      <p:sp>
        <p:nvSpPr>
          <p:cNvPr id="33" name="Content Placeholder 2">
            <a:extLst>
              <a:ext uri="{FF2B5EF4-FFF2-40B4-BE49-F238E27FC236}">
                <a16:creationId xmlns:a16="http://schemas.microsoft.com/office/drawing/2014/main" id="{3AC5EF05-AF6C-4258-BB86-E1B21E101E20}"/>
              </a:ext>
            </a:extLst>
          </p:cNvPr>
          <p:cNvSpPr txBox="1">
            <a:spLocks/>
          </p:cNvSpPr>
          <p:nvPr/>
        </p:nvSpPr>
        <p:spPr>
          <a:xfrm>
            <a:off x="6106228" y="4897540"/>
            <a:ext cx="4693947"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defTabSz="871538">
              <a:buNone/>
            </a:pPr>
            <a:r>
              <a:rPr lang="en-US" b="1" dirty="0">
                <a:latin typeface="Arial" panose="020B0604020202020204" pitchFamily="34" charset="0"/>
                <a:cs typeface="Arial" panose="020B0604020202020204" pitchFamily="34" charset="0"/>
              </a:rPr>
              <a:t>Day 5	       Day 8 	Day 12</a:t>
            </a:r>
          </a:p>
        </p:txBody>
      </p:sp>
      <p:sp>
        <p:nvSpPr>
          <p:cNvPr id="34" name="Content Placeholder 2">
            <a:extLst>
              <a:ext uri="{FF2B5EF4-FFF2-40B4-BE49-F238E27FC236}">
                <a16:creationId xmlns:a16="http://schemas.microsoft.com/office/drawing/2014/main" id="{670A61C9-AC62-4F1F-9C12-25206EC13510}"/>
              </a:ext>
            </a:extLst>
          </p:cNvPr>
          <p:cNvSpPr txBox="1">
            <a:spLocks/>
          </p:cNvSpPr>
          <p:nvPr/>
        </p:nvSpPr>
        <p:spPr>
          <a:xfrm>
            <a:off x="7079025" y="5406253"/>
            <a:ext cx="2416414" cy="457200"/>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2400" b="1" dirty="0">
                <a:latin typeface="Arial" panose="020B0604020202020204" pitchFamily="34" charset="0"/>
                <a:cs typeface="Arial" panose="020B0604020202020204" pitchFamily="34" charset="0"/>
              </a:rPr>
              <a:t>Trial 3</a:t>
            </a:r>
          </a:p>
        </p:txBody>
      </p:sp>
      <p:cxnSp>
        <p:nvCxnSpPr>
          <p:cNvPr id="23" name="Straight Connector 22">
            <a:extLst>
              <a:ext uri="{FF2B5EF4-FFF2-40B4-BE49-F238E27FC236}">
                <a16:creationId xmlns:a16="http://schemas.microsoft.com/office/drawing/2014/main" id="{D0F159C6-1AAA-4358-B6DF-CFFBC2D18BFA}"/>
              </a:ext>
            </a:extLst>
          </p:cNvPr>
          <p:cNvCxnSpPr>
            <a:cxnSpLocks/>
          </p:cNvCxnSpPr>
          <p:nvPr/>
        </p:nvCxnSpPr>
        <p:spPr>
          <a:xfrm flipH="1">
            <a:off x="3765805" y="746184"/>
            <a:ext cx="3319" cy="5029200"/>
          </a:xfrm>
          <a:prstGeom prst="line">
            <a:avLst/>
          </a:prstGeom>
          <a:ln w="571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D238F0B-5C2A-4238-A24F-2600F516854F}"/>
              </a:ext>
            </a:extLst>
          </p:cNvPr>
          <p:cNvCxnSpPr>
            <a:cxnSpLocks/>
          </p:cNvCxnSpPr>
          <p:nvPr/>
        </p:nvCxnSpPr>
        <p:spPr>
          <a:xfrm>
            <a:off x="9120840" y="746184"/>
            <a:ext cx="0" cy="443484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7F5985-32CF-4F0C-9F0D-81E0A6C28052}"/>
              </a:ext>
            </a:extLst>
          </p:cNvPr>
          <p:cNvCxnSpPr>
            <a:cxnSpLocks/>
          </p:cNvCxnSpPr>
          <p:nvPr/>
        </p:nvCxnSpPr>
        <p:spPr>
          <a:xfrm>
            <a:off x="5097498" y="746184"/>
            <a:ext cx="0" cy="443484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A414C9DC-BD0F-4AFE-A7F5-836725FB80AF}"/>
              </a:ext>
            </a:extLst>
          </p:cNvPr>
          <p:cNvCxnSpPr>
            <a:cxnSpLocks/>
          </p:cNvCxnSpPr>
          <p:nvPr/>
        </p:nvCxnSpPr>
        <p:spPr>
          <a:xfrm>
            <a:off x="7783452" y="746184"/>
            <a:ext cx="0" cy="443484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7B06CEF-502F-4B59-876C-8D25B557856D}"/>
              </a:ext>
            </a:extLst>
          </p:cNvPr>
          <p:cNvCxnSpPr>
            <a:cxnSpLocks/>
          </p:cNvCxnSpPr>
          <p:nvPr/>
        </p:nvCxnSpPr>
        <p:spPr>
          <a:xfrm>
            <a:off x="10445705" y="746184"/>
            <a:ext cx="0" cy="5029200"/>
          </a:xfrm>
          <a:prstGeom prst="line">
            <a:avLst/>
          </a:prstGeom>
          <a:ln w="57150"/>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CE93BF21-4B39-434D-8010-735D67EAC3C4}"/>
              </a:ext>
            </a:extLst>
          </p:cNvPr>
          <p:cNvPicPr>
            <a:picLocks noChangeAspect="1"/>
          </p:cNvPicPr>
          <p:nvPr/>
        </p:nvPicPr>
        <p:blipFill rotWithShape="1">
          <a:blip r:embed="rId4"/>
          <a:srcRect l="90197" t="22529" b="44910"/>
          <a:stretch/>
        </p:blipFill>
        <p:spPr>
          <a:xfrm>
            <a:off x="10564623" y="1718479"/>
            <a:ext cx="1463669" cy="2498957"/>
          </a:xfrm>
          <a:prstGeom prst="rect">
            <a:avLst/>
          </a:prstGeom>
        </p:spPr>
      </p:pic>
      <p:sp>
        <p:nvSpPr>
          <p:cNvPr id="45" name="Content Placeholder 2">
            <a:extLst>
              <a:ext uri="{FF2B5EF4-FFF2-40B4-BE49-F238E27FC236}">
                <a16:creationId xmlns:a16="http://schemas.microsoft.com/office/drawing/2014/main" id="{D2EB8794-7209-46B0-B83E-563877DBB0E7}"/>
              </a:ext>
            </a:extLst>
          </p:cNvPr>
          <p:cNvSpPr txBox="1">
            <a:spLocks/>
          </p:cNvSpPr>
          <p:nvPr/>
        </p:nvSpPr>
        <p:spPr>
          <a:xfrm>
            <a:off x="10576249" y="2263490"/>
            <a:ext cx="1324947" cy="363079"/>
          </a:xfrm>
          <a:prstGeom prst="rect">
            <a:avLst/>
          </a:prstGeom>
          <a:solidFill>
            <a:schemeClr val="bg1"/>
          </a:solidFill>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solidFill>
                  <a:schemeClr val="tx1"/>
                </a:solidFill>
                <a:latin typeface="Arial" panose="020B0604020202020204" pitchFamily="34" charset="0"/>
                <a:cs typeface="Arial" panose="020B0604020202020204" pitchFamily="34" charset="0"/>
              </a:rPr>
              <a:t>Group</a:t>
            </a:r>
          </a:p>
        </p:txBody>
      </p:sp>
    </p:spTree>
    <p:extLst>
      <p:ext uri="{BB962C8B-B14F-4D97-AF65-F5344CB8AC3E}">
        <p14:creationId xmlns:p14="http://schemas.microsoft.com/office/powerpoint/2010/main" val="122657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26A2315-70F9-4921-96AF-7F28AAB1DEED}"/>
              </a:ext>
            </a:extLst>
          </p:cNvPr>
          <p:cNvPicPr>
            <a:picLocks noChangeAspect="1"/>
          </p:cNvPicPr>
          <p:nvPr/>
        </p:nvPicPr>
        <p:blipFill rotWithShape="1">
          <a:blip r:embed="rId3">
            <a:extLst>
              <a:ext uri="{28A0092B-C50C-407E-A947-70E740481C1C}">
                <a14:useLocalDpi xmlns:a14="http://schemas.microsoft.com/office/drawing/2010/main" val="0"/>
              </a:ext>
            </a:extLst>
          </a:blip>
          <a:srcRect t="4642" b="9910"/>
          <a:stretch/>
        </p:blipFill>
        <p:spPr>
          <a:xfrm>
            <a:off x="867747" y="443797"/>
            <a:ext cx="4009053" cy="1800315"/>
          </a:xfrm>
          <a:prstGeom prst="rect">
            <a:avLst/>
          </a:prstGeom>
        </p:spPr>
      </p:pic>
      <p:sp>
        <p:nvSpPr>
          <p:cNvPr id="13" name="Content Placeholder 2">
            <a:extLst>
              <a:ext uri="{FF2B5EF4-FFF2-40B4-BE49-F238E27FC236}">
                <a16:creationId xmlns:a16="http://schemas.microsoft.com/office/drawing/2014/main" id="{0F595D3D-9846-4D30-A017-37DE1F234809}"/>
              </a:ext>
            </a:extLst>
          </p:cNvPr>
          <p:cNvSpPr txBox="1">
            <a:spLocks/>
          </p:cNvSpPr>
          <p:nvPr/>
        </p:nvSpPr>
        <p:spPr>
          <a:xfrm>
            <a:off x="7398810" y="707026"/>
            <a:ext cx="1173150" cy="7308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defTabSz="1181100"/>
            <a:r>
              <a:rPr lang="en-US" sz="1600" b="1" dirty="0">
                <a:solidFill>
                  <a:schemeClr val="tx1"/>
                </a:solidFill>
                <a:latin typeface="Times New Roman" panose="02020603050405020304" pitchFamily="18" charset="0"/>
                <a:cs typeface="Times New Roman" panose="02020603050405020304" pitchFamily="18" charset="0"/>
              </a:rPr>
              <a:t>Day 1/5/6       Day 9/12</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FB3892E1-C1C4-43EA-AB2C-06143D451A31}"/>
              </a:ext>
            </a:extLst>
          </p:cNvPr>
          <p:cNvPicPr>
            <a:picLocks noChangeAspect="1"/>
          </p:cNvPicPr>
          <p:nvPr/>
        </p:nvPicPr>
        <p:blipFill rotWithShape="1">
          <a:blip r:embed="rId4">
            <a:extLst>
              <a:ext uri="{28A0092B-C50C-407E-A947-70E740481C1C}">
                <a14:useLocalDpi xmlns:a14="http://schemas.microsoft.com/office/drawing/2010/main" val="0"/>
              </a:ext>
            </a:extLst>
          </a:blip>
          <a:srcRect t="4743" b="9765"/>
          <a:stretch/>
        </p:blipFill>
        <p:spPr>
          <a:xfrm>
            <a:off x="823097" y="2237598"/>
            <a:ext cx="6084739" cy="1771750"/>
          </a:xfrm>
          <a:prstGeom prst="rect">
            <a:avLst/>
          </a:prstGeom>
        </p:spPr>
      </p:pic>
      <p:sp>
        <p:nvSpPr>
          <p:cNvPr id="24" name="Content Placeholder 2">
            <a:extLst>
              <a:ext uri="{FF2B5EF4-FFF2-40B4-BE49-F238E27FC236}">
                <a16:creationId xmlns:a16="http://schemas.microsoft.com/office/drawing/2014/main" id="{485F0FEB-59FE-4A4F-98E9-99D5811C6902}"/>
              </a:ext>
            </a:extLst>
          </p:cNvPr>
          <p:cNvSpPr txBox="1">
            <a:spLocks/>
          </p:cNvSpPr>
          <p:nvPr/>
        </p:nvSpPr>
        <p:spPr>
          <a:xfrm>
            <a:off x="6837633" y="2135950"/>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1400" b="1" dirty="0">
                <a:solidFill>
                  <a:schemeClr val="tx1"/>
                </a:solidFill>
                <a:latin typeface="Times New Roman" panose="02020603050405020304" pitchFamily="18" charset="0"/>
                <a:cs typeface="Times New Roman" panose="02020603050405020304" pitchFamily="18" charset="0"/>
              </a:rPr>
              <a:t>Day</a:t>
            </a:r>
          </a:p>
        </p:txBody>
      </p:sp>
      <p:sp>
        <p:nvSpPr>
          <p:cNvPr id="26" name="Content Placeholder 2">
            <a:extLst>
              <a:ext uri="{FF2B5EF4-FFF2-40B4-BE49-F238E27FC236}">
                <a16:creationId xmlns:a16="http://schemas.microsoft.com/office/drawing/2014/main" id="{DAACDCF9-D699-48C2-A562-D7FEE3C97BA5}"/>
              </a:ext>
            </a:extLst>
          </p:cNvPr>
          <p:cNvSpPr txBox="1">
            <a:spLocks/>
          </p:cNvSpPr>
          <p:nvPr/>
        </p:nvSpPr>
        <p:spPr>
          <a:xfrm>
            <a:off x="7944281" y="2342224"/>
            <a:ext cx="407981" cy="10902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defTabSz="1181100">
              <a:lnSpc>
                <a:spcPct val="110000"/>
              </a:lnSpc>
              <a:spcBef>
                <a:spcPts val="0"/>
              </a:spcBef>
              <a:spcAft>
                <a:spcPts val="0"/>
              </a:spcAft>
            </a:pPr>
            <a:r>
              <a:rPr lang="en-US" sz="1100" b="1" dirty="0">
                <a:latin typeface="Times New Roman" panose="02020603050405020304" pitchFamily="18" charset="0"/>
                <a:cs typeface="Times New Roman" panose="02020603050405020304" pitchFamily="18" charset="0"/>
              </a:rPr>
              <a:t>1</a:t>
            </a:r>
          </a:p>
          <a:p>
            <a:pPr defTabSz="1181100">
              <a:lnSpc>
                <a:spcPct val="110000"/>
              </a:lnSpc>
              <a:spcBef>
                <a:spcPts val="0"/>
              </a:spcBef>
              <a:spcAft>
                <a:spcPts val="0"/>
              </a:spcAft>
            </a:pPr>
            <a:r>
              <a:rPr lang="en-US" sz="1100" b="1" dirty="0">
                <a:latin typeface="Times New Roman" panose="02020603050405020304" pitchFamily="18" charset="0"/>
                <a:cs typeface="Times New Roman" panose="02020603050405020304" pitchFamily="18" charset="0"/>
              </a:rPr>
              <a:t>5</a:t>
            </a:r>
          </a:p>
          <a:p>
            <a:pPr defTabSz="1181100">
              <a:lnSpc>
                <a:spcPct val="110000"/>
              </a:lnSpc>
              <a:spcBef>
                <a:spcPts val="0"/>
              </a:spcBef>
              <a:spcAft>
                <a:spcPts val="0"/>
              </a:spcAft>
            </a:pPr>
            <a:r>
              <a:rPr lang="en-US" sz="1100" b="1" dirty="0">
                <a:latin typeface="Times New Roman" panose="02020603050405020304" pitchFamily="18" charset="0"/>
                <a:cs typeface="Times New Roman" panose="02020603050405020304" pitchFamily="18" charset="0"/>
              </a:rPr>
              <a:t>8</a:t>
            </a:r>
          </a:p>
          <a:p>
            <a:pPr defTabSz="1181100">
              <a:lnSpc>
                <a:spcPct val="110000"/>
              </a:lnSpc>
              <a:spcBef>
                <a:spcPts val="0"/>
              </a:spcBef>
              <a:spcAft>
                <a:spcPts val="0"/>
              </a:spcAft>
            </a:pPr>
            <a:r>
              <a:rPr lang="en-US" sz="1100" b="1" dirty="0">
                <a:latin typeface="Times New Roman" panose="02020603050405020304" pitchFamily="18" charset="0"/>
                <a:cs typeface="Times New Roman" panose="02020603050405020304" pitchFamily="18" charset="0"/>
              </a:rPr>
              <a:t>9</a:t>
            </a:r>
          </a:p>
          <a:p>
            <a:pPr defTabSz="1181100">
              <a:lnSpc>
                <a:spcPct val="110000"/>
              </a:lnSpc>
              <a:spcBef>
                <a:spcPts val="0"/>
              </a:spcBef>
              <a:spcAft>
                <a:spcPts val="0"/>
              </a:spcAft>
            </a:pPr>
            <a:r>
              <a:rPr lang="en-US" sz="1100" b="1" dirty="0">
                <a:latin typeface="Times New Roman" panose="02020603050405020304" pitchFamily="18" charset="0"/>
                <a:cs typeface="Times New Roman" panose="02020603050405020304" pitchFamily="18" charset="0"/>
              </a:rPr>
              <a:t>12</a:t>
            </a:r>
            <a:endParaRPr lang="en-US" sz="1600" b="1" dirty="0">
              <a:latin typeface="Times New Roman" panose="02020603050405020304" pitchFamily="18" charset="0"/>
              <a:cs typeface="Times New Roman" panose="02020603050405020304" pitchFamily="18" charset="0"/>
            </a:endParaRPr>
          </a:p>
        </p:txBody>
      </p:sp>
      <p:sp>
        <p:nvSpPr>
          <p:cNvPr id="33" name="Title 1">
            <a:extLst>
              <a:ext uri="{FF2B5EF4-FFF2-40B4-BE49-F238E27FC236}">
                <a16:creationId xmlns:a16="http://schemas.microsoft.com/office/drawing/2014/main" id="{714FC498-F477-4E6D-B2A0-2C768A59E71D}"/>
              </a:ext>
            </a:extLst>
          </p:cNvPr>
          <p:cNvSpPr>
            <a:spLocks noGrp="1"/>
          </p:cNvSpPr>
          <p:nvPr>
            <p:ph type="title"/>
          </p:nvPr>
        </p:nvSpPr>
        <p:spPr>
          <a:xfrm>
            <a:off x="870960" y="13325"/>
            <a:ext cx="2166414" cy="479486"/>
          </a:xfrm>
          <a:noFill/>
        </p:spPr>
        <p:txBody>
          <a:bodyPr>
            <a:normAutofit/>
          </a:bodyPr>
          <a:lstStyle/>
          <a:p>
            <a:pPr algn="ctr"/>
            <a:r>
              <a:rPr lang="en-US" sz="2400" dirty="0">
                <a:latin typeface="Times New Roman" panose="02020603050405020304" pitchFamily="18" charset="0"/>
                <a:cs typeface="Times New Roman" panose="02020603050405020304" pitchFamily="18" charset="0"/>
              </a:rPr>
              <a:t>Trial 1</a:t>
            </a:r>
          </a:p>
        </p:txBody>
      </p:sp>
      <p:sp>
        <p:nvSpPr>
          <p:cNvPr id="34" name="Title 1">
            <a:extLst>
              <a:ext uri="{FF2B5EF4-FFF2-40B4-BE49-F238E27FC236}">
                <a16:creationId xmlns:a16="http://schemas.microsoft.com/office/drawing/2014/main" id="{2055CD4F-C447-4314-BCF5-4A912AC49A11}"/>
              </a:ext>
            </a:extLst>
          </p:cNvPr>
          <p:cNvSpPr txBox="1">
            <a:spLocks/>
          </p:cNvSpPr>
          <p:nvPr/>
        </p:nvSpPr>
        <p:spPr>
          <a:xfrm>
            <a:off x="2833155" y="13325"/>
            <a:ext cx="2166414" cy="479486"/>
          </a:xfrm>
          <a:prstGeom prst="rect">
            <a:avLst/>
          </a:prstGeom>
          <a:no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400" dirty="0">
                <a:latin typeface="Times New Roman" panose="02020603050405020304" pitchFamily="18" charset="0"/>
                <a:cs typeface="Times New Roman" panose="02020603050405020304" pitchFamily="18" charset="0"/>
              </a:rPr>
              <a:t>Trial 2</a:t>
            </a:r>
          </a:p>
        </p:txBody>
      </p:sp>
      <p:sp>
        <p:nvSpPr>
          <p:cNvPr id="35" name="Title 1">
            <a:extLst>
              <a:ext uri="{FF2B5EF4-FFF2-40B4-BE49-F238E27FC236}">
                <a16:creationId xmlns:a16="http://schemas.microsoft.com/office/drawing/2014/main" id="{698EFDB0-DBEF-4FF5-9B54-D1D8CA3AC6AA}"/>
              </a:ext>
            </a:extLst>
          </p:cNvPr>
          <p:cNvSpPr txBox="1">
            <a:spLocks/>
          </p:cNvSpPr>
          <p:nvPr/>
        </p:nvSpPr>
        <p:spPr>
          <a:xfrm>
            <a:off x="4985376" y="13325"/>
            <a:ext cx="2166414" cy="479486"/>
          </a:xfrm>
          <a:prstGeom prst="rect">
            <a:avLst/>
          </a:prstGeom>
          <a:no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400" dirty="0">
                <a:latin typeface="Times New Roman" panose="02020603050405020304" pitchFamily="18" charset="0"/>
                <a:cs typeface="Times New Roman" panose="02020603050405020304" pitchFamily="18" charset="0"/>
              </a:rPr>
              <a:t>Trial 3</a:t>
            </a:r>
          </a:p>
        </p:txBody>
      </p:sp>
      <p:pic>
        <p:nvPicPr>
          <p:cNvPr id="36" name="Content Placeholder 12">
            <a:extLst>
              <a:ext uri="{FF2B5EF4-FFF2-40B4-BE49-F238E27FC236}">
                <a16:creationId xmlns:a16="http://schemas.microsoft.com/office/drawing/2014/main" id="{A97729A6-6DD7-445D-80D1-C57A715221A7}"/>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5888" b="11692"/>
          <a:stretch/>
        </p:blipFill>
        <p:spPr>
          <a:xfrm>
            <a:off x="724470" y="3971251"/>
            <a:ext cx="6246925" cy="2094392"/>
          </a:xfrm>
        </p:spPr>
      </p:pic>
      <p:sp>
        <p:nvSpPr>
          <p:cNvPr id="37" name="Title 1">
            <a:extLst>
              <a:ext uri="{FF2B5EF4-FFF2-40B4-BE49-F238E27FC236}">
                <a16:creationId xmlns:a16="http://schemas.microsoft.com/office/drawing/2014/main" id="{E2FBBAAD-5718-439A-9C19-9EF380D7D10F}"/>
              </a:ext>
            </a:extLst>
          </p:cNvPr>
          <p:cNvSpPr txBox="1">
            <a:spLocks/>
          </p:cNvSpPr>
          <p:nvPr/>
        </p:nvSpPr>
        <p:spPr>
          <a:xfrm rot="16200000">
            <a:off x="-499773" y="4663608"/>
            <a:ext cx="2166414" cy="479486"/>
          </a:xfrm>
          <a:prstGeom prst="rect">
            <a:avLst/>
          </a:prstGeom>
          <a:no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c. Treatment Group</a:t>
            </a:r>
          </a:p>
        </p:txBody>
      </p:sp>
      <p:sp>
        <p:nvSpPr>
          <p:cNvPr id="38" name="Title 1">
            <a:extLst>
              <a:ext uri="{FF2B5EF4-FFF2-40B4-BE49-F238E27FC236}">
                <a16:creationId xmlns:a16="http://schemas.microsoft.com/office/drawing/2014/main" id="{C1D7A619-6336-468E-9232-9CCB119A9C08}"/>
              </a:ext>
            </a:extLst>
          </p:cNvPr>
          <p:cNvSpPr txBox="1">
            <a:spLocks/>
          </p:cNvSpPr>
          <p:nvPr/>
        </p:nvSpPr>
        <p:spPr>
          <a:xfrm rot="16200000">
            <a:off x="-499772" y="2759221"/>
            <a:ext cx="2166414" cy="479486"/>
          </a:xfrm>
          <a:prstGeom prst="rect">
            <a:avLst/>
          </a:prstGeom>
          <a:no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b. Day</a:t>
            </a:r>
          </a:p>
        </p:txBody>
      </p:sp>
      <p:sp>
        <p:nvSpPr>
          <p:cNvPr id="39" name="Title 1">
            <a:extLst>
              <a:ext uri="{FF2B5EF4-FFF2-40B4-BE49-F238E27FC236}">
                <a16:creationId xmlns:a16="http://schemas.microsoft.com/office/drawing/2014/main" id="{058FC68B-52BB-4C29-9DC5-CE0434ADBD47}"/>
              </a:ext>
            </a:extLst>
          </p:cNvPr>
          <p:cNvSpPr txBox="1">
            <a:spLocks/>
          </p:cNvSpPr>
          <p:nvPr/>
        </p:nvSpPr>
        <p:spPr>
          <a:xfrm rot="16200000">
            <a:off x="-499772" y="1028816"/>
            <a:ext cx="2166414" cy="479486"/>
          </a:xfrm>
          <a:prstGeom prst="rect">
            <a:avLst/>
          </a:prstGeom>
          <a:no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a. Sample Type</a:t>
            </a:r>
          </a:p>
        </p:txBody>
      </p:sp>
      <p:pic>
        <p:nvPicPr>
          <p:cNvPr id="41" name="Content Placeholder 12">
            <a:extLst>
              <a:ext uri="{FF2B5EF4-FFF2-40B4-BE49-F238E27FC236}">
                <a16:creationId xmlns:a16="http://schemas.microsoft.com/office/drawing/2014/main" id="{35A1C679-27ED-41CB-9122-72FDDE1F0647}"/>
              </a:ext>
            </a:extLst>
          </p:cNvPr>
          <p:cNvPicPr>
            <a:picLocks noChangeAspect="1"/>
          </p:cNvPicPr>
          <p:nvPr/>
        </p:nvPicPr>
        <p:blipFill rotWithShape="1">
          <a:blip r:embed="rId5">
            <a:extLst>
              <a:ext uri="{28A0092B-C50C-407E-A947-70E740481C1C}">
                <a14:useLocalDpi xmlns:a14="http://schemas.microsoft.com/office/drawing/2010/main" val="0"/>
              </a:ext>
            </a:extLst>
          </a:blip>
          <a:srcRect l="73935" t="89751" r="8180" b="1975"/>
          <a:stretch/>
        </p:blipFill>
        <p:spPr>
          <a:xfrm>
            <a:off x="7208846" y="5532256"/>
            <a:ext cx="1252757" cy="235749"/>
          </a:xfrm>
          <a:prstGeom prst="rect">
            <a:avLst/>
          </a:prstGeom>
        </p:spPr>
      </p:pic>
      <p:pic>
        <p:nvPicPr>
          <p:cNvPr id="43" name="Picture 42">
            <a:extLst>
              <a:ext uri="{FF2B5EF4-FFF2-40B4-BE49-F238E27FC236}">
                <a16:creationId xmlns:a16="http://schemas.microsoft.com/office/drawing/2014/main" id="{6C97149D-CD09-4510-B612-D08DD2E19B67}"/>
              </a:ext>
            </a:extLst>
          </p:cNvPr>
          <p:cNvPicPr>
            <a:picLocks noChangeAspect="1"/>
          </p:cNvPicPr>
          <p:nvPr/>
        </p:nvPicPr>
        <p:blipFill rotWithShape="1">
          <a:blip r:embed="rId6"/>
          <a:srcRect l="71380" t="90688" r="10275" b="942"/>
          <a:stretch/>
        </p:blipFill>
        <p:spPr>
          <a:xfrm>
            <a:off x="7142627" y="5235285"/>
            <a:ext cx="1093353" cy="291561"/>
          </a:xfrm>
          <a:prstGeom prst="rect">
            <a:avLst/>
          </a:prstGeom>
        </p:spPr>
      </p:pic>
      <p:pic>
        <p:nvPicPr>
          <p:cNvPr id="44" name="Picture 43">
            <a:extLst>
              <a:ext uri="{FF2B5EF4-FFF2-40B4-BE49-F238E27FC236}">
                <a16:creationId xmlns:a16="http://schemas.microsoft.com/office/drawing/2014/main" id="{804E5263-D29F-4400-BFFE-A3054839DD93}"/>
              </a:ext>
            </a:extLst>
          </p:cNvPr>
          <p:cNvPicPr>
            <a:picLocks noChangeAspect="1"/>
          </p:cNvPicPr>
          <p:nvPr/>
        </p:nvPicPr>
        <p:blipFill rotWithShape="1">
          <a:blip r:embed="rId7"/>
          <a:srcRect l="72603" t="90222" r="7286" b="942"/>
          <a:stretch/>
        </p:blipFill>
        <p:spPr>
          <a:xfrm>
            <a:off x="7174068" y="4938043"/>
            <a:ext cx="1238854" cy="318085"/>
          </a:xfrm>
          <a:prstGeom prst="rect">
            <a:avLst/>
          </a:prstGeom>
        </p:spPr>
      </p:pic>
      <p:sp>
        <p:nvSpPr>
          <p:cNvPr id="45" name="Content Placeholder 2">
            <a:extLst>
              <a:ext uri="{FF2B5EF4-FFF2-40B4-BE49-F238E27FC236}">
                <a16:creationId xmlns:a16="http://schemas.microsoft.com/office/drawing/2014/main" id="{9A75E1DB-43C7-4C8C-B34B-68E9EED83DD8}"/>
              </a:ext>
            </a:extLst>
          </p:cNvPr>
          <p:cNvSpPr txBox="1">
            <a:spLocks/>
          </p:cNvSpPr>
          <p:nvPr/>
        </p:nvSpPr>
        <p:spPr>
          <a:xfrm>
            <a:off x="7970160" y="5254910"/>
            <a:ext cx="354563" cy="314774"/>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23813"/>
            <a:r>
              <a:rPr lang="en-US" sz="1000" dirty="0">
                <a:latin typeface="Arial" panose="020B0604020202020204" pitchFamily="34" charset="0"/>
                <a:cs typeface="Arial" panose="020B0604020202020204" pitchFamily="34" charset="0"/>
              </a:rPr>
              <a:t>09</a:t>
            </a:r>
          </a:p>
        </p:txBody>
      </p:sp>
      <p:pic>
        <p:nvPicPr>
          <p:cNvPr id="46" name="Picture 45">
            <a:extLst>
              <a:ext uri="{FF2B5EF4-FFF2-40B4-BE49-F238E27FC236}">
                <a16:creationId xmlns:a16="http://schemas.microsoft.com/office/drawing/2014/main" id="{4D0F577D-9EC3-4EBA-8594-3FD49C1ABADE}"/>
              </a:ext>
            </a:extLst>
          </p:cNvPr>
          <p:cNvPicPr>
            <a:picLocks noChangeAspect="1"/>
          </p:cNvPicPr>
          <p:nvPr/>
        </p:nvPicPr>
        <p:blipFill rotWithShape="1">
          <a:blip r:embed="rId8"/>
          <a:srcRect l="35938" t="90881" r="47596" b="-589"/>
          <a:stretch/>
        </p:blipFill>
        <p:spPr>
          <a:xfrm>
            <a:off x="7229339" y="3373868"/>
            <a:ext cx="1093354" cy="407329"/>
          </a:xfrm>
          <a:prstGeom prst="rect">
            <a:avLst/>
          </a:prstGeom>
        </p:spPr>
      </p:pic>
      <p:pic>
        <p:nvPicPr>
          <p:cNvPr id="6" name="Picture 5">
            <a:extLst>
              <a:ext uri="{FF2B5EF4-FFF2-40B4-BE49-F238E27FC236}">
                <a16:creationId xmlns:a16="http://schemas.microsoft.com/office/drawing/2014/main" id="{92209097-38B4-4034-9DC8-A1436618B670}"/>
              </a:ext>
            </a:extLst>
          </p:cNvPr>
          <p:cNvPicPr>
            <a:picLocks noChangeAspect="1"/>
          </p:cNvPicPr>
          <p:nvPr/>
        </p:nvPicPr>
        <p:blipFill rotWithShape="1">
          <a:blip r:embed="rId9"/>
          <a:srcRect l="88541" t="43089" r="937" b="40564"/>
          <a:stretch/>
        </p:blipFill>
        <p:spPr>
          <a:xfrm>
            <a:off x="7315202" y="1301167"/>
            <a:ext cx="741849" cy="676532"/>
          </a:xfrm>
          <a:prstGeom prst="rect">
            <a:avLst/>
          </a:prstGeom>
        </p:spPr>
      </p:pic>
      <p:pic>
        <p:nvPicPr>
          <p:cNvPr id="7" name="Picture 6">
            <a:extLst>
              <a:ext uri="{FF2B5EF4-FFF2-40B4-BE49-F238E27FC236}">
                <a16:creationId xmlns:a16="http://schemas.microsoft.com/office/drawing/2014/main" id="{17ABF9C8-796B-4F26-BB09-B279A510F52B}"/>
              </a:ext>
            </a:extLst>
          </p:cNvPr>
          <p:cNvPicPr>
            <a:picLocks noChangeAspect="1"/>
          </p:cNvPicPr>
          <p:nvPr/>
        </p:nvPicPr>
        <p:blipFill rotWithShape="1">
          <a:blip r:embed="rId9"/>
          <a:srcRect l="90999" t="22173" r="6799" b="66631"/>
          <a:stretch/>
        </p:blipFill>
        <p:spPr>
          <a:xfrm>
            <a:off x="7242027" y="643457"/>
            <a:ext cx="203830" cy="608437"/>
          </a:xfrm>
          <a:prstGeom prst="rect">
            <a:avLst/>
          </a:prstGeom>
        </p:spPr>
      </p:pic>
      <p:pic>
        <p:nvPicPr>
          <p:cNvPr id="48" name="Picture 47">
            <a:extLst>
              <a:ext uri="{FF2B5EF4-FFF2-40B4-BE49-F238E27FC236}">
                <a16:creationId xmlns:a16="http://schemas.microsoft.com/office/drawing/2014/main" id="{00D96543-9421-4125-896A-46952AF4C936}"/>
              </a:ext>
            </a:extLst>
          </p:cNvPr>
          <p:cNvPicPr>
            <a:picLocks noChangeAspect="1"/>
          </p:cNvPicPr>
          <p:nvPr/>
        </p:nvPicPr>
        <p:blipFill rotWithShape="1">
          <a:blip r:embed="rId9"/>
          <a:srcRect l="88541" t="68171" r="6155" b="11809"/>
          <a:stretch/>
        </p:blipFill>
        <p:spPr>
          <a:xfrm>
            <a:off x="7143352" y="1334827"/>
            <a:ext cx="300360" cy="785364"/>
          </a:xfrm>
          <a:prstGeom prst="rect">
            <a:avLst/>
          </a:prstGeom>
        </p:spPr>
      </p:pic>
      <p:sp>
        <p:nvSpPr>
          <p:cNvPr id="14" name="Rectangle 13">
            <a:extLst>
              <a:ext uri="{FF2B5EF4-FFF2-40B4-BE49-F238E27FC236}">
                <a16:creationId xmlns:a16="http://schemas.microsoft.com/office/drawing/2014/main" id="{0D7111B6-36FF-4193-BA81-B8F7A1FEE293}"/>
              </a:ext>
            </a:extLst>
          </p:cNvPr>
          <p:cNvSpPr/>
          <p:nvPr/>
        </p:nvSpPr>
        <p:spPr>
          <a:xfrm>
            <a:off x="7001027" y="403029"/>
            <a:ext cx="1570934" cy="5525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68282A5-6D15-47AD-AB92-F872663BC0A5}"/>
              </a:ext>
            </a:extLst>
          </p:cNvPr>
          <p:cNvGrpSpPr/>
          <p:nvPr/>
        </p:nvGrpSpPr>
        <p:grpSpPr>
          <a:xfrm>
            <a:off x="9269627" y="2705225"/>
            <a:ext cx="611923" cy="614855"/>
            <a:chOff x="7229339" y="2363360"/>
            <a:chExt cx="611923" cy="614855"/>
          </a:xfrm>
        </p:grpSpPr>
        <p:pic>
          <p:nvPicPr>
            <p:cNvPr id="9" name="Picture 8">
              <a:extLst>
                <a:ext uri="{FF2B5EF4-FFF2-40B4-BE49-F238E27FC236}">
                  <a16:creationId xmlns:a16="http://schemas.microsoft.com/office/drawing/2014/main" id="{4D5091E8-DCEB-4A7D-B329-94659871DC45}"/>
                </a:ext>
              </a:extLst>
            </p:cNvPr>
            <p:cNvPicPr>
              <a:picLocks noChangeAspect="1"/>
            </p:cNvPicPr>
            <p:nvPr/>
          </p:nvPicPr>
          <p:blipFill rotWithShape="1">
            <a:blip r:embed="rId10"/>
            <a:srcRect l="86782" t="63052" r="8900" b="24328"/>
            <a:stretch/>
          </p:blipFill>
          <p:spPr>
            <a:xfrm>
              <a:off x="7499673" y="2392250"/>
              <a:ext cx="341589" cy="585965"/>
            </a:xfrm>
            <a:prstGeom prst="rect">
              <a:avLst/>
            </a:prstGeom>
          </p:spPr>
        </p:pic>
        <p:pic>
          <p:nvPicPr>
            <p:cNvPr id="49" name="Picture 48">
              <a:extLst>
                <a:ext uri="{FF2B5EF4-FFF2-40B4-BE49-F238E27FC236}">
                  <a16:creationId xmlns:a16="http://schemas.microsoft.com/office/drawing/2014/main" id="{05BEEBA1-4AB3-42A5-BB92-185FD94C2729}"/>
                </a:ext>
              </a:extLst>
            </p:cNvPr>
            <p:cNvPicPr>
              <a:picLocks noChangeAspect="1"/>
            </p:cNvPicPr>
            <p:nvPr/>
          </p:nvPicPr>
          <p:blipFill rotWithShape="1">
            <a:blip r:embed="rId10"/>
            <a:srcRect l="86782" t="42831" r="8655" b="46323"/>
            <a:stretch/>
          </p:blipFill>
          <p:spPr>
            <a:xfrm>
              <a:off x="7229339" y="2363360"/>
              <a:ext cx="360947" cy="503548"/>
            </a:xfrm>
            <a:prstGeom prst="rect">
              <a:avLst/>
            </a:prstGeom>
          </p:spPr>
        </p:pic>
      </p:grpSp>
      <p:pic>
        <p:nvPicPr>
          <p:cNvPr id="50" name="Picture 49">
            <a:extLst>
              <a:ext uri="{FF2B5EF4-FFF2-40B4-BE49-F238E27FC236}">
                <a16:creationId xmlns:a16="http://schemas.microsoft.com/office/drawing/2014/main" id="{338AE706-4A58-4C9B-A24F-07B6AE2BEA03}"/>
              </a:ext>
            </a:extLst>
          </p:cNvPr>
          <p:cNvPicPr>
            <a:picLocks noChangeAspect="1"/>
          </p:cNvPicPr>
          <p:nvPr/>
        </p:nvPicPr>
        <p:blipFill rotWithShape="1">
          <a:blip r:embed="rId10"/>
          <a:srcRect l="86972" t="23383" r="865" b="64670"/>
          <a:stretch/>
        </p:blipFill>
        <p:spPr>
          <a:xfrm>
            <a:off x="7180176" y="3318427"/>
            <a:ext cx="1081352" cy="623481"/>
          </a:xfrm>
          <a:prstGeom prst="rect">
            <a:avLst/>
          </a:prstGeom>
        </p:spPr>
      </p:pic>
      <p:grpSp>
        <p:nvGrpSpPr>
          <p:cNvPr id="57" name="Group 56">
            <a:extLst>
              <a:ext uri="{FF2B5EF4-FFF2-40B4-BE49-F238E27FC236}">
                <a16:creationId xmlns:a16="http://schemas.microsoft.com/office/drawing/2014/main" id="{1420613A-4A56-487F-9386-26A9B7CB50DC}"/>
              </a:ext>
            </a:extLst>
          </p:cNvPr>
          <p:cNvGrpSpPr/>
          <p:nvPr/>
        </p:nvGrpSpPr>
        <p:grpSpPr>
          <a:xfrm>
            <a:off x="7377111" y="2899426"/>
            <a:ext cx="567170" cy="258290"/>
            <a:chOff x="7287703" y="2874800"/>
            <a:chExt cx="567170" cy="258290"/>
          </a:xfrm>
        </p:grpSpPr>
        <p:pic>
          <p:nvPicPr>
            <p:cNvPr id="51" name="Picture 50">
              <a:extLst>
                <a:ext uri="{FF2B5EF4-FFF2-40B4-BE49-F238E27FC236}">
                  <a16:creationId xmlns:a16="http://schemas.microsoft.com/office/drawing/2014/main" id="{E128AF84-4A9D-4A25-A8A2-BC4DBED913FD}"/>
                </a:ext>
              </a:extLst>
            </p:cNvPr>
            <p:cNvPicPr>
              <a:picLocks noChangeAspect="1"/>
            </p:cNvPicPr>
            <p:nvPr/>
          </p:nvPicPr>
          <p:blipFill rotWithShape="1">
            <a:blip r:embed="rId11"/>
            <a:srcRect l="87947" t="48422" r="8903" b="47826"/>
            <a:stretch/>
          </p:blipFill>
          <p:spPr>
            <a:xfrm>
              <a:off x="7573150" y="2898497"/>
              <a:ext cx="281723" cy="196983"/>
            </a:xfrm>
            <a:prstGeom prst="rect">
              <a:avLst/>
            </a:prstGeom>
          </p:spPr>
        </p:pic>
        <p:pic>
          <p:nvPicPr>
            <p:cNvPr id="52" name="Picture 51">
              <a:extLst>
                <a:ext uri="{FF2B5EF4-FFF2-40B4-BE49-F238E27FC236}">
                  <a16:creationId xmlns:a16="http://schemas.microsoft.com/office/drawing/2014/main" id="{D3473BD7-4C69-462E-8D6F-F9FA4C3C101F}"/>
                </a:ext>
              </a:extLst>
            </p:cNvPr>
            <p:cNvPicPr>
              <a:picLocks noChangeAspect="1"/>
            </p:cNvPicPr>
            <p:nvPr/>
          </p:nvPicPr>
          <p:blipFill rotWithShape="1">
            <a:blip r:embed="rId11"/>
            <a:srcRect l="87947" t="67631" r="8861" b="27449"/>
            <a:stretch/>
          </p:blipFill>
          <p:spPr>
            <a:xfrm>
              <a:off x="7287703" y="2874800"/>
              <a:ext cx="285447" cy="258290"/>
            </a:xfrm>
            <a:prstGeom prst="rect">
              <a:avLst/>
            </a:prstGeom>
          </p:spPr>
        </p:pic>
      </p:grpSp>
      <p:grpSp>
        <p:nvGrpSpPr>
          <p:cNvPr id="54" name="Group 53">
            <a:extLst>
              <a:ext uri="{FF2B5EF4-FFF2-40B4-BE49-F238E27FC236}">
                <a16:creationId xmlns:a16="http://schemas.microsoft.com/office/drawing/2014/main" id="{3201AD05-910D-4C96-8E89-914DCA90DEFD}"/>
              </a:ext>
            </a:extLst>
          </p:cNvPr>
          <p:cNvGrpSpPr/>
          <p:nvPr/>
        </p:nvGrpSpPr>
        <p:grpSpPr>
          <a:xfrm>
            <a:off x="10281650" y="1883048"/>
            <a:ext cx="611923" cy="614855"/>
            <a:chOff x="7229339" y="2363360"/>
            <a:chExt cx="611923" cy="614855"/>
          </a:xfrm>
        </p:grpSpPr>
        <p:pic>
          <p:nvPicPr>
            <p:cNvPr id="55" name="Picture 54">
              <a:extLst>
                <a:ext uri="{FF2B5EF4-FFF2-40B4-BE49-F238E27FC236}">
                  <a16:creationId xmlns:a16="http://schemas.microsoft.com/office/drawing/2014/main" id="{389B437A-7437-40AE-B8BC-4C03C3D429B2}"/>
                </a:ext>
              </a:extLst>
            </p:cNvPr>
            <p:cNvPicPr>
              <a:picLocks noChangeAspect="1"/>
            </p:cNvPicPr>
            <p:nvPr/>
          </p:nvPicPr>
          <p:blipFill rotWithShape="1">
            <a:blip r:embed="rId10"/>
            <a:srcRect l="86782" t="63052" r="8900" b="24328"/>
            <a:stretch/>
          </p:blipFill>
          <p:spPr>
            <a:xfrm>
              <a:off x="7499673" y="2392250"/>
              <a:ext cx="341589" cy="585965"/>
            </a:xfrm>
            <a:prstGeom prst="rect">
              <a:avLst/>
            </a:prstGeom>
          </p:spPr>
        </p:pic>
        <p:pic>
          <p:nvPicPr>
            <p:cNvPr id="56" name="Picture 55">
              <a:extLst>
                <a:ext uri="{FF2B5EF4-FFF2-40B4-BE49-F238E27FC236}">
                  <a16:creationId xmlns:a16="http://schemas.microsoft.com/office/drawing/2014/main" id="{704F991A-998D-459F-B6A2-20B40B9FD807}"/>
                </a:ext>
              </a:extLst>
            </p:cNvPr>
            <p:cNvPicPr>
              <a:picLocks noChangeAspect="1"/>
            </p:cNvPicPr>
            <p:nvPr/>
          </p:nvPicPr>
          <p:blipFill rotWithShape="1">
            <a:blip r:embed="rId10"/>
            <a:srcRect l="86782" t="42831" r="8655" b="46323"/>
            <a:stretch/>
          </p:blipFill>
          <p:spPr>
            <a:xfrm>
              <a:off x="7229339" y="2363360"/>
              <a:ext cx="360947" cy="503548"/>
            </a:xfrm>
            <a:prstGeom prst="rect">
              <a:avLst/>
            </a:prstGeom>
          </p:spPr>
        </p:pic>
      </p:grpSp>
      <p:pic>
        <p:nvPicPr>
          <p:cNvPr id="58" name="Picture 57">
            <a:extLst>
              <a:ext uri="{FF2B5EF4-FFF2-40B4-BE49-F238E27FC236}">
                <a16:creationId xmlns:a16="http://schemas.microsoft.com/office/drawing/2014/main" id="{6F07DF9B-5023-4737-8EBB-153B8FE9E19C}"/>
              </a:ext>
            </a:extLst>
          </p:cNvPr>
          <p:cNvPicPr>
            <a:picLocks noChangeAspect="1"/>
          </p:cNvPicPr>
          <p:nvPr/>
        </p:nvPicPr>
        <p:blipFill rotWithShape="1">
          <a:blip r:embed="rId12"/>
          <a:srcRect l="87315" t="15514" r="5232" b="42084"/>
          <a:stretch/>
        </p:blipFill>
        <p:spPr>
          <a:xfrm>
            <a:off x="11427846" y="1546053"/>
            <a:ext cx="608380" cy="2031479"/>
          </a:xfrm>
          <a:prstGeom prst="rect">
            <a:avLst/>
          </a:prstGeom>
        </p:spPr>
      </p:pic>
      <p:grpSp>
        <p:nvGrpSpPr>
          <p:cNvPr id="62" name="Group 61">
            <a:extLst>
              <a:ext uri="{FF2B5EF4-FFF2-40B4-BE49-F238E27FC236}">
                <a16:creationId xmlns:a16="http://schemas.microsoft.com/office/drawing/2014/main" id="{EF9F8D5B-4E6A-496B-8A0B-52C6C7F53297}"/>
              </a:ext>
            </a:extLst>
          </p:cNvPr>
          <p:cNvGrpSpPr/>
          <p:nvPr/>
        </p:nvGrpSpPr>
        <p:grpSpPr>
          <a:xfrm>
            <a:off x="7187748" y="4276952"/>
            <a:ext cx="1197489" cy="585965"/>
            <a:chOff x="9710755" y="4501709"/>
            <a:chExt cx="1197489" cy="585965"/>
          </a:xfrm>
        </p:grpSpPr>
        <p:pic>
          <p:nvPicPr>
            <p:cNvPr id="59" name="Picture 58">
              <a:extLst>
                <a:ext uri="{FF2B5EF4-FFF2-40B4-BE49-F238E27FC236}">
                  <a16:creationId xmlns:a16="http://schemas.microsoft.com/office/drawing/2014/main" id="{12806DC1-2ECA-4554-B820-E511ED38A0E1}"/>
                </a:ext>
              </a:extLst>
            </p:cNvPr>
            <p:cNvPicPr>
              <a:picLocks noChangeAspect="1"/>
            </p:cNvPicPr>
            <p:nvPr/>
          </p:nvPicPr>
          <p:blipFill rotWithShape="1">
            <a:blip r:embed="rId13"/>
            <a:srcRect l="85911" t="44880" r="1407" b="43420"/>
            <a:stretch/>
          </p:blipFill>
          <p:spPr>
            <a:xfrm>
              <a:off x="9825908" y="4501709"/>
              <a:ext cx="1082336" cy="585965"/>
            </a:xfrm>
            <a:prstGeom prst="rect">
              <a:avLst/>
            </a:prstGeom>
          </p:spPr>
        </p:pic>
        <p:pic>
          <p:nvPicPr>
            <p:cNvPr id="61" name="Picture 60">
              <a:extLst>
                <a:ext uri="{FF2B5EF4-FFF2-40B4-BE49-F238E27FC236}">
                  <a16:creationId xmlns:a16="http://schemas.microsoft.com/office/drawing/2014/main" id="{633AD652-F733-4C23-BFCF-63CFEA801AFB}"/>
                </a:ext>
              </a:extLst>
            </p:cNvPr>
            <p:cNvPicPr>
              <a:picLocks noChangeAspect="1"/>
            </p:cNvPicPr>
            <p:nvPr/>
          </p:nvPicPr>
          <p:blipFill rotWithShape="1">
            <a:blip r:embed="rId13"/>
            <a:srcRect l="87713" t="66257" r="9088" b="25523"/>
            <a:stretch/>
          </p:blipFill>
          <p:spPr>
            <a:xfrm>
              <a:off x="9710755" y="4580747"/>
              <a:ext cx="273021" cy="411696"/>
            </a:xfrm>
            <a:prstGeom prst="rect">
              <a:avLst/>
            </a:prstGeom>
          </p:spPr>
        </p:pic>
      </p:grpSp>
    </p:spTree>
    <p:extLst>
      <p:ext uri="{BB962C8B-B14F-4D97-AF65-F5344CB8AC3E}">
        <p14:creationId xmlns:p14="http://schemas.microsoft.com/office/powerpoint/2010/main" val="41348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1ED2-5995-4FE9-B954-1F4B9BB213E7}"/>
              </a:ext>
            </a:extLst>
          </p:cNvPr>
          <p:cNvSpPr>
            <a:spLocks noGrp="1"/>
          </p:cNvSpPr>
          <p:nvPr>
            <p:ph type="title"/>
          </p:nvPr>
        </p:nvSpPr>
        <p:spPr>
          <a:xfrm>
            <a:off x="1099417" y="261963"/>
            <a:ext cx="3320943" cy="603509"/>
          </a:xfrm>
        </p:spPr>
        <p:txBody>
          <a:bodyPr>
            <a:normAutofit/>
          </a:bodyPr>
          <a:lstStyle/>
          <a:p>
            <a:r>
              <a:rPr lang="en-US" sz="2800" dirty="0">
                <a:latin typeface="Arial" panose="020B0604020202020204" pitchFamily="34" charset="0"/>
                <a:cs typeface="Arial" panose="020B0604020202020204" pitchFamily="34" charset="0"/>
              </a:rPr>
              <a:t>a) Trial 1</a:t>
            </a:r>
          </a:p>
        </p:txBody>
      </p:sp>
      <p:sp>
        <p:nvSpPr>
          <p:cNvPr id="10" name="Title 1">
            <a:extLst>
              <a:ext uri="{FF2B5EF4-FFF2-40B4-BE49-F238E27FC236}">
                <a16:creationId xmlns:a16="http://schemas.microsoft.com/office/drawing/2014/main" id="{D790433C-0146-404F-980B-B9DFE0CC5564}"/>
              </a:ext>
            </a:extLst>
          </p:cNvPr>
          <p:cNvSpPr txBox="1">
            <a:spLocks/>
          </p:cNvSpPr>
          <p:nvPr/>
        </p:nvSpPr>
        <p:spPr>
          <a:xfrm>
            <a:off x="6383359" y="256590"/>
            <a:ext cx="3320943" cy="603509"/>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latin typeface="Arial" panose="020B0604020202020204" pitchFamily="34" charset="0"/>
                <a:cs typeface="Arial" panose="020B0604020202020204" pitchFamily="34" charset="0"/>
              </a:rPr>
              <a:t>b) Trial 2</a:t>
            </a:r>
          </a:p>
        </p:txBody>
      </p:sp>
      <p:pic>
        <p:nvPicPr>
          <p:cNvPr id="8" name="Picture 7">
            <a:extLst>
              <a:ext uri="{FF2B5EF4-FFF2-40B4-BE49-F238E27FC236}">
                <a16:creationId xmlns:a16="http://schemas.microsoft.com/office/drawing/2014/main" id="{1B40BACD-CBA2-40F4-9C17-5D413FCF3F4F}"/>
              </a:ext>
            </a:extLst>
          </p:cNvPr>
          <p:cNvPicPr>
            <a:picLocks noChangeAspect="1"/>
          </p:cNvPicPr>
          <p:nvPr/>
        </p:nvPicPr>
        <p:blipFill rotWithShape="1">
          <a:blip r:embed="rId3"/>
          <a:srcRect l="17042" t="91437" r="56478" b="2493"/>
          <a:stretch/>
        </p:blipFill>
        <p:spPr>
          <a:xfrm>
            <a:off x="2674897" y="6069690"/>
            <a:ext cx="3168690" cy="424544"/>
          </a:xfrm>
          <a:prstGeom prst="rect">
            <a:avLst/>
          </a:prstGeom>
        </p:spPr>
      </p:pic>
      <p:sp>
        <p:nvSpPr>
          <p:cNvPr id="11" name="Content Placeholder 2">
            <a:extLst>
              <a:ext uri="{FF2B5EF4-FFF2-40B4-BE49-F238E27FC236}">
                <a16:creationId xmlns:a16="http://schemas.microsoft.com/office/drawing/2014/main" id="{69C766A7-96F8-4586-A219-18D67184D34D}"/>
              </a:ext>
            </a:extLst>
          </p:cNvPr>
          <p:cNvSpPr txBox="1">
            <a:spLocks/>
          </p:cNvSpPr>
          <p:nvPr/>
        </p:nvSpPr>
        <p:spPr>
          <a:xfrm>
            <a:off x="7134260" y="5572090"/>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solidFill>
                  <a:schemeClr val="tx1"/>
                </a:solidFill>
                <a:latin typeface="Arial" panose="020B0604020202020204" pitchFamily="34" charset="0"/>
                <a:cs typeface="Arial" panose="020B0604020202020204" pitchFamily="34" charset="0"/>
              </a:rPr>
              <a:t>Day</a:t>
            </a:r>
          </a:p>
        </p:txBody>
      </p:sp>
      <p:sp>
        <p:nvSpPr>
          <p:cNvPr id="12" name="Rectangle 11">
            <a:extLst>
              <a:ext uri="{FF2B5EF4-FFF2-40B4-BE49-F238E27FC236}">
                <a16:creationId xmlns:a16="http://schemas.microsoft.com/office/drawing/2014/main" id="{B3BF5816-0B1A-423F-B880-E64C57B8A0C8}"/>
              </a:ext>
            </a:extLst>
          </p:cNvPr>
          <p:cNvSpPr/>
          <p:nvPr/>
        </p:nvSpPr>
        <p:spPr>
          <a:xfrm>
            <a:off x="2526099" y="5964432"/>
            <a:ext cx="3165562" cy="661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0F595D3D-9846-4D30-A017-37DE1F234809}"/>
              </a:ext>
            </a:extLst>
          </p:cNvPr>
          <p:cNvSpPr txBox="1">
            <a:spLocks/>
          </p:cNvSpPr>
          <p:nvPr/>
        </p:nvSpPr>
        <p:spPr>
          <a:xfrm>
            <a:off x="6538740" y="6109672"/>
            <a:ext cx="3165562"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defTabSz="1181100"/>
            <a:r>
              <a:rPr lang="en-US" b="1" dirty="0">
                <a:latin typeface="Arial" panose="020B0604020202020204" pitchFamily="34" charset="0"/>
                <a:cs typeface="Arial" panose="020B0604020202020204" pitchFamily="34" charset="0"/>
              </a:rPr>
              <a:t>1/5/6	      9/12</a:t>
            </a:r>
            <a:endParaRPr lang="en-US" sz="2800" b="1"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E6A9D894-97F9-44C7-A2EE-2523CC05F599}"/>
              </a:ext>
            </a:extLst>
          </p:cNvPr>
          <p:cNvSpPr txBox="1">
            <a:spLocks/>
          </p:cNvSpPr>
          <p:nvPr/>
        </p:nvSpPr>
        <p:spPr>
          <a:xfrm>
            <a:off x="3098577" y="5610482"/>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solidFill>
                  <a:schemeClr val="tx1"/>
                </a:solidFill>
                <a:latin typeface="Arial" panose="020B0604020202020204" pitchFamily="34" charset="0"/>
                <a:cs typeface="Arial" panose="020B0604020202020204" pitchFamily="34" charset="0"/>
              </a:rPr>
              <a:t>Sample Type</a:t>
            </a:r>
          </a:p>
        </p:txBody>
      </p:sp>
      <p:pic>
        <p:nvPicPr>
          <p:cNvPr id="16" name="Picture 15">
            <a:extLst>
              <a:ext uri="{FF2B5EF4-FFF2-40B4-BE49-F238E27FC236}">
                <a16:creationId xmlns:a16="http://schemas.microsoft.com/office/drawing/2014/main" id="{ADBA5230-9637-4885-BD34-4C2ED408B8DE}"/>
              </a:ext>
            </a:extLst>
          </p:cNvPr>
          <p:cNvPicPr>
            <a:picLocks noChangeAspect="1"/>
          </p:cNvPicPr>
          <p:nvPr/>
        </p:nvPicPr>
        <p:blipFill rotWithShape="1">
          <a:blip r:embed="rId3"/>
          <a:srcRect l="73826" t="92028" r="22571" b="3360"/>
          <a:stretch/>
        </p:blipFill>
        <p:spPr>
          <a:xfrm>
            <a:off x="6560271" y="6040727"/>
            <a:ext cx="635432" cy="475266"/>
          </a:xfrm>
          <a:prstGeom prst="rect">
            <a:avLst/>
          </a:prstGeom>
        </p:spPr>
      </p:pic>
      <p:pic>
        <p:nvPicPr>
          <p:cNvPr id="17" name="Picture 16">
            <a:extLst>
              <a:ext uri="{FF2B5EF4-FFF2-40B4-BE49-F238E27FC236}">
                <a16:creationId xmlns:a16="http://schemas.microsoft.com/office/drawing/2014/main" id="{1247FBB2-F105-41F9-A96C-89E0EA61EF07}"/>
              </a:ext>
            </a:extLst>
          </p:cNvPr>
          <p:cNvPicPr>
            <a:picLocks noChangeAspect="1"/>
          </p:cNvPicPr>
          <p:nvPr/>
        </p:nvPicPr>
        <p:blipFill rotWithShape="1">
          <a:blip r:embed="rId3"/>
          <a:srcRect l="79101" t="92417" r="18699" b="4273"/>
          <a:stretch/>
        </p:blipFill>
        <p:spPr>
          <a:xfrm>
            <a:off x="8236804" y="6103934"/>
            <a:ext cx="387997" cy="341142"/>
          </a:xfrm>
          <a:prstGeom prst="rect">
            <a:avLst/>
          </a:prstGeom>
        </p:spPr>
      </p:pic>
      <p:sp>
        <p:nvSpPr>
          <p:cNvPr id="18" name="Rectangle 17">
            <a:extLst>
              <a:ext uri="{FF2B5EF4-FFF2-40B4-BE49-F238E27FC236}">
                <a16:creationId xmlns:a16="http://schemas.microsoft.com/office/drawing/2014/main" id="{3F2F4E80-1F03-46B9-9266-4708B482F449}"/>
              </a:ext>
            </a:extLst>
          </p:cNvPr>
          <p:cNvSpPr/>
          <p:nvPr/>
        </p:nvSpPr>
        <p:spPr>
          <a:xfrm>
            <a:off x="6500340" y="5947643"/>
            <a:ext cx="3165562" cy="661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26A2315-70F9-4921-96AF-7F28AAB1DEED}"/>
              </a:ext>
            </a:extLst>
          </p:cNvPr>
          <p:cNvPicPr>
            <a:picLocks noChangeAspect="1"/>
          </p:cNvPicPr>
          <p:nvPr/>
        </p:nvPicPr>
        <p:blipFill rotWithShape="1">
          <a:blip r:embed="rId4">
            <a:extLst>
              <a:ext uri="{28A0092B-C50C-407E-A947-70E740481C1C}">
                <a14:useLocalDpi xmlns:a14="http://schemas.microsoft.com/office/drawing/2010/main" val="0"/>
              </a:ext>
            </a:extLst>
          </a:blip>
          <a:srcRect t="4642" b="9910"/>
          <a:stretch/>
        </p:blipFill>
        <p:spPr>
          <a:xfrm>
            <a:off x="614221" y="810643"/>
            <a:ext cx="10391236" cy="4666315"/>
          </a:xfrm>
          <a:prstGeom prst="rect">
            <a:avLst/>
          </a:prstGeom>
        </p:spPr>
      </p:pic>
    </p:spTree>
    <p:extLst>
      <p:ext uri="{BB962C8B-B14F-4D97-AF65-F5344CB8AC3E}">
        <p14:creationId xmlns:p14="http://schemas.microsoft.com/office/powerpoint/2010/main" val="275904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0E5D7D-2AA4-445F-863D-0529F2C1CD88}"/>
              </a:ext>
            </a:extLst>
          </p:cNvPr>
          <p:cNvPicPr>
            <a:picLocks noChangeAspect="1"/>
          </p:cNvPicPr>
          <p:nvPr/>
        </p:nvPicPr>
        <p:blipFill rotWithShape="1">
          <a:blip r:embed="rId3">
            <a:extLst>
              <a:ext uri="{28A0092B-C50C-407E-A947-70E740481C1C}">
                <a14:useLocalDpi xmlns:a14="http://schemas.microsoft.com/office/drawing/2010/main" val="0"/>
              </a:ext>
            </a:extLst>
          </a:blip>
          <a:srcRect b="9765"/>
          <a:stretch/>
        </p:blipFill>
        <p:spPr>
          <a:xfrm>
            <a:off x="374362" y="713277"/>
            <a:ext cx="11545911" cy="4143308"/>
          </a:xfrm>
          <a:prstGeom prst="rect">
            <a:avLst/>
          </a:prstGeom>
        </p:spPr>
      </p:pic>
      <p:grpSp>
        <p:nvGrpSpPr>
          <p:cNvPr id="10" name="Group 9">
            <a:extLst>
              <a:ext uri="{FF2B5EF4-FFF2-40B4-BE49-F238E27FC236}">
                <a16:creationId xmlns:a16="http://schemas.microsoft.com/office/drawing/2014/main" id="{B16B7ED9-4C75-46F7-B13F-1A69EEF7D1F6}"/>
              </a:ext>
            </a:extLst>
          </p:cNvPr>
          <p:cNvGrpSpPr/>
          <p:nvPr/>
        </p:nvGrpSpPr>
        <p:grpSpPr>
          <a:xfrm>
            <a:off x="2001416" y="5081333"/>
            <a:ext cx="2202025" cy="1124223"/>
            <a:chOff x="2001416" y="5081333"/>
            <a:chExt cx="2202025" cy="1124223"/>
          </a:xfrm>
        </p:grpSpPr>
        <p:pic>
          <p:nvPicPr>
            <p:cNvPr id="7" name="Picture 6">
              <a:extLst>
                <a:ext uri="{FF2B5EF4-FFF2-40B4-BE49-F238E27FC236}">
                  <a16:creationId xmlns:a16="http://schemas.microsoft.com/office/drawing/2014/main" id="{E1AFF8D0-490C-4A3D-8176-81B9ABD54200}"/>
                </a:ext>
              </a:extLst>
            </p:cNvPr>
            <p:cNvPicPr>
              <a:picLocks noChangeAspect="1"/>
            </p:cNvPicPr>
            <p:nvPr/>
          </p:nvPicPr>
          <p:blipFill rotWithShape="1">
            <a:blip r:embed="rId4"/>
            <a:srcRect l="35938" t="90881" r="47596" b="-589"/>
            <a:stretch/>
          </p:blipFill>
          <p:spPr>
            <a:xfrm>
              <a:off x="2001416" y="5385192"/>
              <a:ext cx="2202025" cy="820364"/>
            </a:xfrm>
            <a:prstGeom prst="rect">
              <a:avLst/>
            </a:prstGeom>
          </p:spPr>
        </p:pic>
        <p:sp>
          <p:nvSpPr>
            <p:cNvPr id="9" name="Content Placeholder 2">
              <a:extLst>
                <a:ext uri="{FF2B5EF4-FFF2-40B4-BE49-F238E27FC236}">
                  <a16:creationId xmlns:a16="http://schemas.microsoft.com/office/drawing/2014/main" id="{2369B1C3-4AEB-4B44-8CA2-FAE969AC28E5}"/>
                </a:ext>
              </a:extLst>
            </p:cNvPr>
            <p:cNvSpPr txBox="1">
              <a:spLocks/>
            </p:cNvSpPr>
            <p:nvPr/>
          </p:nvSpPr>
          <p:spPr>
            <a:xfrm>
              <a:off x="2040749" y="5081333"/>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solidFill>
                    <a:schemeClr val="tx1"/>
                  </a:solidFill>
                  <a:latin typeface="Arial" panose="020B0604020202020204" pitchFamily="34" charset="0"/>
                  <a:cs typeface="Arial" panose="020B0604020202020204" pitchFamily="34" charset="0"/>
                </a:rPr>
                <a:t>Group</a:t>
              </a:r>
            </a:p>
          </p:txBody>
        </p:sp>
      </p:grpSp>
      <p:sp>
        <p:nvSpPr>
          <p:cNvPr id="13" name="Content Placeholder 2">
            <a:extLst>
              <a:ext uri="{FF2B5EF4-FFF2-40B4-BE49-F238E27FC236}">
                <a16:creationId xmlns:a16="http://schemas.microsoft.com/office/drawing/2014/main" id="{23B7B3CA-BE14-482D-AE48-526BEA7797EA}"/>
              </a:ext>
            </a:extLst>
          </p:cNvPr>
          <p:cNvSpPr txBox="1">
            <a:spLocks/>
          </p:cNvSpPr>
          <p:nvPr/>
        </p:nvSpPr>
        <p:spPr>
          <a:xfrm>
            <a:off x="7134261" y="5051434"/>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solidFill>
                  <a:schemeClr val="tx1"/>
                </a:solidFill>
                <a:latin typeface="Arial" panose="020B0604020202020204" pitchFamily="34" charset="0"/>
                <a:cs typeface="Arial" panose="020B0604020202020204" pitchFamily="34" charset="0"/>
              </a:rPr>
              <a:t>Day</a:t>
            </a:r>
          </a:p>
        </p:txBody>
      </p:sp>
      <p:sp>
        <p:nvSpPr>
          <p:cNvPr id="23" name="Rectangle 22">
            <a:extLst>
              <a:ext uri="{FF2B5EF4-FFF2-40B4-BE49-F238E27FC236}">
                <a16:creationId xmlns:a16="http://schemas.microsoft.com/office/drawing/2014/main" id="{6FD2E089-BD1C-4B7A-9647-830FE378A014}"/>
              </a:ext>
            </a:extLst>
          </p:cNvPr>
          <p:cNvSpPr/>
          <p:nvPr/>
        </p:nvSpPr>
        <p:spPr>
          <a:xfrm>
            <a:off x="1516224" y="5483287"/>
            <a:ext cx="3165562" cy="661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FF3D287E-8EA7-403B-BF75-80804CCDB9CF}"/>
              </a:ext>
            </a:extLst>
          </p:cNvPr>
          <p:cNvSpPr txBox="1">
            <a:spLocks/>
          </p:cNvSpPr>
          <p:nvPr/>
        </p:nvSpPr>
        <p:spPr>
          <a:xfrm>
            <a:off x="5188781" y="5537823"/>
            <a:ext cx="5788682"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defTabSz="1181100"/>
            <a:r>
              <a:rPr lang="en-US" b="1" dirty="0">
                <a:latin typeface="Arial" panose="020B0604020202020204" pitchFamily="34" charset="0"/>
                <a:cs typeface="Arial" panose="020B0604020202020204" pitchFamily="34" charset="0"/>
              </a:rPr>
              <a:t>1	5	8	9	12</a:t>
            </a:r>
            <a:endParaRPr lang="en-US" sz="2800" b="1" dirty="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361E665-40C3-4E15-BB20-0989371AB312}"/>
              </a:ext>
            </a:extLst>
          </p:cNvPr>
          <p:cNvSpPr/>
          <p:nvPr/>
        </p:nvSpPr>
        <p:spPr>
          <a:xfrm>
            <a:off x="5188781" y="5486400"/>
            <a:ext cx="5788683" cy="6614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B3541819-8F42-45AC-BFDE-DB66DFA299BE}"/>
              </a:ext>
            </a:extLst>
          </p:cNvPr>
          <p:cNvPicPr>
            <a:picLocks noChangeAspect="1"/>
          </p:cNvPicPr>
          <p:nvPr/>
        </p:nvPicPr>
        <p:blipFill rotWithShape="1">
          <a:blip r:embed="rId5">
            <a:extLst>
              <a:ext uri="{28A0092B-C50C-407E-A947-70E740481C1C}">
                <a14:useLocalDpi xmlns:a14="http://schemas.microsoft.com/office/drawing/2010/main" val="0"/>
              </a:ext>
            </a:extLst>
          </a:blip>
          <a:srcRect l="12009" t="35615" r="83265" b="62403"/>
          <a:stretch/>
        </p:blipFill>
        <p:spPr>
          <a:xfrm>
            <a:off x="6365199" y="5845860"/>
            <a:ext cx="989518" cy="233266"/>
          </a:xfrm>
          <a:prstGeom prst="rect">
            <a:avLst/>
          </a:prstGeom>
        </p:spPr>
      </p:pic>
      <p:pic>
        <p:nvPicPr>
          <p:cNvPr id="29" name="Picture 28">
            <a:extLst>
              <a:ext uri="{FF2B5EF4-FFF2-40B4-BE49-F238E27FC236}">
                <a16:creationId xmlns:a16="http://schemas.microsoft.com/office/drawing/2014/main" id="{4E54ED74-9702-4297-9F4C-FD32F2C89892}"/>
              </a:ext>
            </a:extLst>
          </p:cNvPr>
          <p:cNvPicPr>
            <a:picLocks noChangeAspect="1"/>
          </p:cNvPicPr>
          <p:nvPr/>
        </p:nvPicPr>
        <p:blipFill rotWithShape="1">
          <a:blip r:embed="rId5">
            <a:extLst>
              <a:ext uri="{28A0092B-C50C-407E-A947-70E740481C1C}">
                <a14:useLocalDpi xmlns:a14="http://schemas.microsoft.com/office/drawing/2010/main" val="0"/>
              </a:ext>
            </a:extLst>
          </a:blip>
          <a:srcRect l="12009" t="18100" r="83265" b="79919"/>
          <a:stretch/>
        </p:blipFill>
        <p:spPr>
          <a:xfrm>
            <a:off x="5251478" y="5865309"/>
            <a:ext cx="989518" cy="233265"/>
          </a:xfrm>
          <a:prstGeom prst="rect">
            <a:avLst/>
          </a:prstGeom>
        </p:spPr>
      </p:pic>
      <p:pic>
        <p:nvPicPr>
          <p:cNvPr id="30" name="Picture 29">
            <a:extLst>
              <a:ext uri="{FF2B5EF4-FFF2-40B4-BE49-F238E27FC236}">
                <a16:creationId xmlns:a16="http://schemas.microsoft.com/office/drawing/2014/main" id="{ADC660B1-0585-49F1-BC6E-CFC5F835E097}"/>
              </a:ext>
            </a:extLst>
          </p:cNvPr>
          <p:cNvPicPr>
            <a:picLocks noChangeAspect="1"/>
          </p:cNvPicPr>
          <p:nvPr/>
        </p:nvPicPr>
        <p:blipFill rotWithShape="1">
          <a:blip r:embed="rId5">
            <a:extLst>
              <a:ext uri="{28A0092B-C50C-407E-A947-70E740481C1C}">
                <a14:useLocalDpi xmlns:a14="http://schemas.microsoft.com/office/drawing/2010/main" val="0"/>
              </a:ext>
            </a:extLst>
          </a:blip>
          <a:srcRect l="12009" t="23397" r="83265" b="74107"/>
          <a:stretch/>
        </p:blipFill>
        <p:spPr>
          <a:xfrm>
            <a:off x="9879590" y="5786546"/>
            <a:ext cx="989518" cy="293915"/>
          </a:xfrm>
          <a:prstGeom prst="rect">
            <a:avLst/>
          </a:prstGeom>
        </p:spPr>
      </p:pic>
      <p:pic>
        <p:nvPicPr>
          <p:cNvPr id="31" name="Picture 30">
            <a:extLst>
              <a:ext uri="{FF2B5EF4-FFF2-40B4-BE49-F238E27FC236}">
                <a16:creationId xmlns:a16="http://schemas.microsoft.com/office/drawing/2014/main" id="{78D309D0-E8E2-4CA7-86E8-FED48370BEF8}"/>
              </a:ext>
            </a:extLst>
          </p:cNvPr>
          <p:cNvPicPr>
            <a:picLocks noChangeAspect="1"/>
          </p:cNvPicPr>
          <p:nvPr/>
        </p:nvPicPr>
        <p:blipFill rotWithShape="1">
          <a:blip r:embed="rId5">
            <a:extLst>
              <a:ext uri="{28A0092B-C50C-407E-A947-70E740481C1C}">
                <a14:useLocalDpi xmlns:a14="http://schemas.microsoft.com/office/drawing/2010/main" val="0"/>
              </a:ext>
            </a:extLst>
          </a:blip>
          <a:srcRect l="12009" t="12196" r="83265" b="86140"/>
          <a:stretch/>
        </p:blipFill>
        <p:spPr>
          <a:xfrm>
            <a:off x="8700352" y="5863703"/>
            <a:ext cx="989518" cy="195944"/>
          </a:xfrm>
          <a:prstGeom prst="rect">
            <a:avLst/>
          </a:prstGeom>
        </p:spPr>
      </p:pic>
      <p:pic>
        <p:nvPicPr>
          <p:cNvPr id="32" name="Picture 31">
            <a:extLst>
              <a:ext uri="{FF2B5EF4-FFF2-40B4-BE49-F238E27FC236}">
                <a16:creationId xmlns:a16="http://schemas.microsoft.com/office/drawing/2014/main" id="{6E65959A-08E6-4B69-99B4-1FFE4E3646BD}"/>
              </a:ext>
            </a:extLst>
          </p:cNvPr>
          <p:cNvPicPr>
            <a:picLocks noChangeAspect="1"/>
          </p:cNvPicPr>
          <p:nvPr/>
        </p:nvPicPr>
        <p:blipFill rotWithShape="1">
          <a:blip r:embed="rId5">
            <a:extLst>
              <a:ext uri="{28A0092B-C50C-407E-A947-70E740481C1C}">
                <a14:useLocalDpi xmlns:a14="http://schemas.microsoft.com/office/drawing/2010/main" val="0"/>
              </a:ext>
            </a:extLst>
          </a:blip>
          <a:srcRect l="12009" t="29849" r="83265" b="68170"/>
          <a:stretch/>
        </p:blipFill>
        <p:spPr>
          <a:xfrm>
            <a:off x="7544438" y="5863607"/>
            <a:ext cx="989518" cy="233267"/>
          </a:xfrm>
          <a:prstGeom prst="rect">
            <a:avLst/>
          </a:prstGeom>
        </p:spPr>
      </p:pic>
      <p:sp>
        <p:nvSpPr>
          <p:cNvPr id="33" name="Title 1">
            <a:extLst>
              <a:ext uri="{FF2B5EF4-FFF2-40B4-BE49-F238E27FC236}">
                <a16:creationId xmlns:a16="http://schemas.microsoft.com/office/drawing/2014/main" id="{F3A53234-E9AA-429A-BC50-F22BA79C66BB}"/>
              </a:ext>
            </a:extLst>
          </p:cNvPr>
          <p:cNvSpPr>
            <a:spLocks noGrp="1"/>
          </p:cNvSpPr>
          <p:nvPr>
            <p:ph type="title"/>
          </p:nvPr>
        </p:nvSpPr>
        <p:spPr>
          <a:xfrm>
            <a:off x="928396" y="514224"/>
            <a:ext cx="3230706" cy="479486"/>
          </a:xfrm>
          <a:solidFill>
            <a:schemeClr val="bg1"/>
          </a:solidFill>
        </p:spPr>
        <p:txBody>
          <a:bodyPr>
            <a:normAutofit/>
          </a:bodyPr>
          <a:lstStyle/>
          <a:p>
            <a:r>
              <a:rPr lang="en-US" sz="2800" dirty="0">
                <a:latin typeface="Arial" panose="020B0604020202020204" pitchFamily="34" charset="0"/>
                <a:cs typeface="Arial" panose="020B0604020202020204" pitchFamily="34" charset="0"/>
              </a:rPr>
              <a:t>a) Trial 1</a:t>
            </a:r>
          </a:p>
        </p:txBody>
      </p:sp>
      <p:sp>
        <p:nvSpPr>
          <p:cNvPr id="34" name="Title 1">
            <a:extLst>
              <a:ext uri="{FF2B5EF4-FFF2-40B4-BE49-F238E27FC236}">
                <a16:creationId xmlns:a16="http://schemas.microsoft.com/office/drawing/2014/main" id="{CC8C35FB-534A-43B0-BE11-C11CF9F3672B}"/>
              </a:ext>
            </a:extLst>
          </p:cNvPr>
          <p:cNvSpPr txBox="1">
            <a:spLocks/>
          </p:cNvSpPr>
          <p:nvPr/>
        </p:nvSpPr>
        <p:spPr>
          <a:xfrm>
            <a:off x="4808981" y="506089"/>
            <a:ext cx="3230706" cy="4794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latin typeface="Arial" panose="020B0604020202020204" pitchFamily="34" charset="0"/>
                <a:cs typeface="Arial" panose="020B0604020202020204" pitchFamily="34" charset="0"/>
              </a:rPr>
              <a:t>b) Trial 2</a:t>
            </a:r>
          </a:p>
        </p:txBody>
      </p:sp>
      <p:sp>
        <p:nvSpPr>
          <p:cNvPr id="35" name="Title 1">
            <a:extLst>
              <a:ext uri="{FF2B5EF4-FFF2-40B4-BE49-F238E27FC236}">
                <a16:creationId xmlns:a16="http://schemas.microsoft.com/office/drawing/2014/main" id="{2F91F9BE-2DFB-441B-B805-5345B4F6979E}"/>
              </a:ext>
            </a:extLst>
          </p:cNvPr>
          <p:cNvSpPr txBox="1">
            <a:spLocks/>
          </p:cNvSpPr>
          <p:nvPr/>
        </p:nvSpPr>
        <p:spPr>
          <a:xfrm>
            <a:off x="8586932" y="514719"/>
            <a:ext cx="3230706" cy="4794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latin typeface="Arial" panose="020B0604020202020204" pitchFamily="34" charset="0"/>
                <a:cs typeface="Arial" panose="020B0604020202020204" pitchFamily="34" charset="0"/>
              </a:rPr>
              <a:t>c) Trial 3</a:t>
            </a:r>
          </a:p>
        </p:txBody>
      </p:sp>
    </p:spTree>
    <p:extLst>
      <p:ext uri="{BB962C8B-B14F-4D97-AF65-F5344CB8AC3E}">
        <p14:creationId xmlns:p14="http://schemas.microsoft.com/office/powerpoint/2010/main" val="3186298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65D252-99B9-4EE4-97D5-F9E56B041AF3}"/>
              </a:ext>
            </a:extLst>
          </p:cNvPr>
          <p:cNvPicPr>
            <a:picLocks noChangeAspect="1"/>
          </p:cNvPicPr>
          <p:nvPr/>
        </p:nvPicPr>
        <p:blipFill rotWithShape="1">
          <a:blip r:embed="rId3">
            <a:extLst>
              <a:ext uri="{28A0092B-C50C-407E-A947-70E740481C1C}">
                <a14:useLocalDpi xmlns:a14="http://schemas.microsoft.com/office/drawing/2010/main" val="0"/>
              </a:ext>
            </a:extLst>
          </a:blip>
          <a:srcRect l="3106" b="9152"/>
          <a:stretch/>
        </p:blipFill>
        <p:spPr>
          <a:xfrm>
            <a:off x="519282" y="628442"/>
            <a:ext cx="9951247" cy="5171632"/>
          </a:xfrm>
          <a:prstGeom prst="rect">
            <a:avLst/>
          </a:prstGeom>
        </p:spPr>
      </p:pic>
      <p:sp>
        <p:nvSpPr>
          <p:cNvPr id="9" name="Content Placeholder 2">
            <a:extLst>
              <a:ext uri="{FF2B5EF4-FFF2-40B4-BE49-F238E27FC236}">
                <a16:creationId xmlns:a16="http://schemas.microsoft.com/office/drawing/2014/main" id="{8EF23613-EDE3-4DF3-A640-66FBA70D9B44}"/>
              </a:ext>
            </a:extLst>
          </p:cNvPr>
          <p:cNvSpPr>
            <a:spLocks noGrp="1"/>
          </p:cNvSpPr>
          <p:nvPr>
            <p:ph idx="1"/>
          </p:nvPr>
        </p:nvSpPr>
        <p:spPr>
          <a:xfrm>
            <a:off x="461546" y="567385"/>
            <a:ext cx="3174192" cy="475266"/>
          </a:xfrm>
          <a:solidFill>
            <a:schemeClr val="bg1"/>
          </a:solidFill>
        </p:spPr>
        <p:txBody>
          <a:bodyPr/>
          <a:lstStyle/>
          <a:p>
            <a:pPr algn="ctr"/>
            <a:r>
              <a:rPr lang="en-US" b="1" dirty="0">
                <a:latin typeface="Arial" panose="020B0604020202020204" pitchFamily="34" charset="0"/>
                <a:cs typeface="Arial" panose="020B0604020202020204" pitchFamily="34" charset="0"/>
              </a:rPr>
              <a:t>Trial 1</a:t>
            </a:r>
          </a:p>
        </p:txBody>
      </p:sp>
      <p:sp>
        <p:nvSpPr>
          <p:cNvPr id="11" name="Content Placeholder 2">
            <a:extLst>
              <a:ext uri="{FF2B5EF4-FFF2-40B4-BE49-F238E27FC236}">
                <a16:creationId xmlns:a16="http://schemas.microsoft.com/office/drawing/2014/main" id="{425F9651-DB2E-40C9-8ABC-EB8739EB2F91}"/>
              </a:ext>
            </a:extLst>
          </p:cNvPr>
          <p:cNvSpPr txBox="1">
            <a:spLocks/>
          </p:cNvSpPr>
          <p:nvPr/>
        </p:nvSpPr>
        <p:spPr>
          <a:xfrm>
            <a:off x="3886178" y="567385"/>
            <a:ext cx="3174192"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Trial 2</a:t>
            </a:r>
          </a:p>
        </p:txBody>
      </p:sp>
      <p:sp>
        <p:nvSpPr>
          <p:cNvPr id="12" name="Content Placeholder 2">
            <a:extLst>
              <a:ext uri="{FF2B5EF4-FFF2-40B4-BE49-F238E27FC236}">
                <a16:creationId xmlns:a16="http://schemas.microsoft.com/office/drawing/2014/main" id="{92C4873D-FF70-4BCF-BBE6-9F7A6E47F6EF}"/>
              </a:ext>
            </a:extLst>
          </p:cNvPr>
          <p:cNvSpPr txBox="1">
            <a:spLocks/>
          </p:cNvSpPr>
          <p:nvPr/>
        </p:nvSpPr>
        <p:spPr>
          <a:xfrm>
            <a:off x="7450591" y="579033"/>
            <a:ext cx="3174192"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Trial 3</a:t>
            </a:r>
          </a:p>
        </p:txBody>
      </p:sp>
      <p:sp>
        <p:nvSpPr>
          <p:cNvPr id="13" name="Content Placeholder 2">
            <a:extLst>
              <a:ext uri="{FF2B5EF4-FFF2-40B4-BE49-F238E27FC236}">
                <a16:creationId xmlns:a16="http://schemas.microsoft.com/office/drawing/2014/main" id="{1164BD25-95B9-4160-B239-44DD62116383}"/>
              </a:ext>
            </a:extLst>
          </p:cNvPr>
          <p:cNvSpPr txBox="1">
            <a:spLocks/>
          </p:cNvSpPr>
          <p:nvPr/>
        </p:nvSpPr>
        <p:spPr>
          <a:xfrm rot="16200000">
            <a:off x="-1653549" y="3002431"/>
            <a:ext cx="4070148"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Number of </a:t>
            </a:r>
            <a:r>
              <a:rPr lang="en-US" b="1" i="1" dirty="0">
                <a:latin typeface="Arial" panose="020B0604020202020204" pitchFamily="34" charset="0"/>
                <a:cs typeface="Arial" panose="020B0604020202020204" pitchFamily="34" charset="0"/>
              </a:rPr>
              <a:t>Bacillus</a:t>
            </a:r>
            <a:r>
              <a:rPr lang="en-US" b="1" dirty="0">
                <a:latin typeface="Arial" panose="020B0604020202020204" pitchFamily="34" charset="0"/>
                <a:cs typeface="Arial" panose="020B0604020202020204" pitchFamily="34" charset="0"/>
              </a:rPr>
              <a:t> Reads</a:t>
            </a:r>
          </a:p>
        </p:txBody>
      </p:sp>
      <p:sp>
        <p:nvSpPr>
          <p:cNvPr id="5" name="Rectangle 4">
            <a:extLst>
              <a:ext uri="{FF2B5EF4-FFF2-40B4-BE49-F238E27FC236}">
                <a16:creationId xmlns:a16="http://schemas.microsoft.com/office/drawing/2014/main" id="{A2B2CD2F-C334-4F94-B54A-DAEA122A2C37}"/>
              </a:ext>
            </a:extLst>
          </p:cNvPr>
          <p:cNvSpPr/>
          <p:nvPr/>
        </p:nvSpPr>
        <p:spPr>
          <a:xfrm>
            <a:off x="3632547" y="2094722"/>
            <a:ext cx="316553" cy="2771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23F1DB8-43B2-4B22-8BED-C80A2206127B}"/>
              </a:ext>
            </a:extLst>
          </p:cNvPr>
          <p:cNvSpPr/>
          <p:nvPr/>
        </p:nvSpPr>
        <p:spPr>
          <a:xfrm>
            <a:off x="7060369" y="2052735"/>
            <a:ext cx="390221" cy="26545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Content Placeholder 2">
            <a:extLst>
              <a:ext uri="{FF2B5EF4-FFF2-40B4-BE49-F238E27FC236}">
                <a16:creationId xmlns:a16="http://schemas.microsoft.com/office/drawing/2014/main" id="{DDEDBB0B-93F2-489F-9CD5-EC663C723D0E}"/>
              </a:ext>
            </a:extLst>
          </p:cNvPr>
          <p:cNvSpPr txBox="1">
            <a:spLocks/>
          </p:cNvSpPr>
          <p:nvPr/>
        </p:nvSpPr>
        <p:spPr>
          <a:xfrm>
            <a:off x="353740" y="5810716"/>
            <a:ext cx="3559391"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12</a:t>
            </a:r>
          </a:p>
        </p:txBody>
      </p:sp>
      <p:sp>
        <p:nvSpPr>
          <p:cNvPr id="19" name="Content Placeholder 2">
            <a:extLst>
              <a:ext uri="{FF2B5EF4-FFF2-40B4-BE49-F238E27FC236}">
                <a16:creationId xmlns:a16="http://schemas.microsoft.com/office/drawing/2014/main" id="{793C7E2A-F7F9-46DD-8D2D-4A9272BF1A51}"/>
              </a:ext>
            </a:extLst>
          </p:cNvPr>
          <p:cNvSpPr txBox="1">
            <a:spLocks/>
          </p:cNvSpPr>
          <p:nvPr/>
        </p:nvSpPr>
        <p:spPr>
          <a:xfrm>
            <a:off x="4027143" y="5810716"/>
            <a:ext cx="3159190"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9</a:t>
            </a:r>
          </a:p>
        </p:txBody>
      </p:sp>
      <p:sp>
        <p:nvSpPr>
          <p:cNvPr id="20" name="Content Placeholder 2">
            <a:extLst>
              <a:ext uri="{FF2B5EF4-FFF2-40B4-BE49-F238E27FC236}">
                <a16:creationId xmlns:a16="http://schemas.microsoft.com/office/drawing/2014/main" id="{BB43EA79-0DEA-4899-AD44-D651ED0219A0}"/>
              </a:ext>
            </a:extLst>
          </p:cNvPr>
          <p:cNvSpPr txBox="1">
            <a:spLocks/>
          </p:cNvSpPr>
          <p:nvPr/>
        </p:nvSpPr>
        <p:spPr>
          <a:xfrm>
            <a:off x="7700546" y="5813044"/>
            <a:ext cx="3015796"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5	 Day 8    Day 12</a:t>
            </a:r>
          </a:p>
        </p:txBody>
      </p:sp>
      <p:grpSp>
        <p:nvGrpSpPr>
          <p:cNvPr id="22" name="Group 21">
            <a:extLst>
              <a:ext uri="{FF2B5EF4-FFF2-40B4-BE49-F238E27FC236}">
                <a16:creationId xmlns:a16="http://schemas.microsoft.com/office/drawing/2014/main" id="{E40CC6D4-49D6-49D6-B906-B1440E6B508A}"/>
              </a:ext>
            </a:extLst>
          </p:cNvPr>
          <p:cNvGrpSpPr/>
          <p:nvPr/>
        </p:nvGrpSpPr>
        <p:grpSpPr>
          <a:xfrm>
            <a:off x="10362205" y="2663495"/>
            <a:ext cx="1897721" cy="1153137"/>
            <a:chOff x="9516223" y="3958147"/>
            <a:chExt cx="1897721" cy="1153137"/>
          </a:xfrm>
        </p:grpSpPr>
        <p:sp>
          <p:nvSpPr>
            <p:cNvPr id="23" name="Rectangle 22">
              <a:extLst>
                <a:ext uri="{FF2B5EF4-FFF2-40B4-BE49-F238E27FC236}">
                  <a16:creationId xmlns:a16="http://schemas.microsoft.com/office/drawing/2014/main" id="{03BFE1A9-9771-4F66-89A0-11C4EFC52971}"/>
                </a:ext>
              </a:extLst>
            </p:cNvPr>
            <p:cNvSpPr/>
            <p:nvPr/>
          </p:nvSpPr>
          <p:spPr>
            <a:xfrm>
              <a:off x="9757627" y="3958147"/>
              <a:ext cx="1394926" cy="115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Content Placeholder 2">
              <a:extLst>
                <a:ext uri="{FF2B5EF4-FFF2-40B4-BE49-F238E27FC236}">
                  <a16:creationId xmlns:a16="http://schemas.microsoft.com/office/drawing/2014/main" id="{887A309C-30CF-4B74-B922-6D5CF6965D5A}"/>
                </a:ext>
              </a:extLst>
            </p:cNvPr>
            <p:cNvSpPr txBox="1">
              <a:spLocks/>
            </p:cNvSpPr>
            <p:nvPr/>
          </p:nvSpPr>
          <p:spPr>
            <a:xfrm>
              <a:off x="9516223" y="3958147"/>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Group</a:t>
              </a:r>
            </a:p>
          </p:txBody>
        </p:sp>
        <p:pic>
          <p:nvPicPr>
            <p:cNvPr id="25" name="Picture 24">
              <a:extLst>
                <a:ext uri="{FF2B5EF4-FFF2-40B4-BE49-F238E27FC236}">
                  <a16:creationId xmlns:a16="http://schemas.microsoft.com/office/drawing/2014/main" id="{39F7AC9B-AC38-4BE2-8B1F-60F6A386E37A}"/>
                </a:ext>
              </a:extLst>
            </p:cNvPr>
            <p:cNvPicPr>
              <a:picLocks noChangeAspect="1"/>
            </p:cNvPicPr>
            <p:nvPr/>
          </p:nvPicPr>
          <p:blipFill rotWithShape="1">
            <a:blip r:embed="rId4"/>
            <a:srcRect l="90744" t="46946" r="6669" b="43762"/>
            <a:stretch/>
          </p:blipFill>
          <p:spPr>
            <a:xfrm>
              <a:off x="9676983" y="4376744"/>
              <a:ext cx="447869" cy="675783"/>
            </a:xfrm>
            <a:prstGeom prst="rect">
              <a:avLst/>
            </a:prstGeom>
          </p:spPr>
        </p:pic>
        <p:sp>
          <p:nvSpPr>
            <p:cNvPr id="26" name="Content Placeholder 2">
              <a:extLst>
                <a:ext uri="{FF2B5EF4-FFF2-40B4-BE49-F238E27FC236}">
                  <a16:creationId xmlns:a16="http://schemas.microsoft.com/office/drawing/2014/main" id="{2D25665E-FA86-4015-AA94-989FCECACD12}"/>
                </a:ext>
              </a:extLst>
            </p:cNvPr>
            <p:cNvSpPr txBox="1">
              <a:spLocks/>
            </p:cNvSpPr>
            <p:nvPr/>
          </p:nvSpPr>
          <p:spPr>
            <a:xfrm>
              <a:off x="10062018" y="4357694"/>
              <a:ext cx="1181544" cy="6715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600"/>
                </a:spcAft>
              </a:pPr>
              <a:r>
                <a:rPr lang="en-US" sz="1800" dirty="0">
                  <a:latin typeface="Arial" panose="020B0604020202020204" pitchFamily="34" charset="0"/>
                  <a:cs typeface="Arial" panose="020B0604020202020204" pitchFamily="34" charset="0"/>
                </a:rPr>
                <a:t>Control</a:t>
              </a:r>
            </a:p>
            <a:p>
              <a:pPr>
                <a:spcBef>
                  <a:spcPts val="0"/>
                </a:spcBef>
              </a:pPr>
              <a:r>
                <a:rPr lang="en-US" sz="1800" dirty="0">
                  <a:latin typeface="Arial" panose="020B0604020202020204" pitchFamily="34" charset="0"/>
                  <a:cs typeface="Arial" panose="020B0604020202020204" pitchFamily="34" charset="0"/>
                </a:rPr>
                <a:t>Treatment</a:t>
              </a:r>
            </a:p>
          </p:txBody>
        </p:sp>
      </p:grpSp>
    </p:spTree>
    <p:extLst>
      <p:ext uri="{BB962C8B-B14F-4D97-AF65-F5344CB8AC3E}">
        <p14:creationId xmlns:p14="http://schemas.microsoft.com/office/powerpoint/2010/main" val="378050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801EE9F-4C96-41A9-80F6-A8B68A4F077F}"/>
              </a:ext>
            </a:extLst>
          </p:cNvPr>
          <p:cNvPicPr>
            <a:picLocks noChangeAspect="1"/>
          </p:cNvPicPr>
          <p:nvPr/>
        </p:nvPicPr>
        <p:blipFill rotWithShape="1">
          <a:blip r:embed="rId3">
            <a:extLst>
              <a:ext uri="{28A0092B-C50C-407E-A947-70E740481C1C}">
                <a14:useLocalDpi xmlns:a14="http://schemas.microsoft.com/office/drawing/2010/main" val="0"/>
              </a:ext>
            </a:extLst>
          </a:blip>
          <a:srcRect l="3155"/>
          <a:stretch/>
        </p:blipFill>
        <p:spPr>
          <a:xfrm>
            <a:off x="784270" y="427423"/>
            <a:ext cx="9647354" cy="5805615"/>
          </a:xfrm>
          <a:prstGeom prst="rect">
            <a:avLst/>
          </a:prstGeom>
        </p:spPr>
      </p:pic>
      <p:sp>
        <p:nvSpPr>
          <p:cNvPr id="19" name="Content Placeholder 2">
            <a:extLst>
              <a:ext uri="{FF2B5EF4-FFF2-40B4-BE49-F238E27FC236}">
                <a16:creationId xmlns:a16="http://schemas.microsoft.com/office/drawing/2014/main" id="{3D663593-97B6-4312-B0A8-E5B54139C2A6}"/>
              </a:ext>
            </a:extLst>
          </p:cNvPr>
          <p:cNvSpPr>
            <a:spLocks noGrp="1"/>
          </p:cNvSpPr>
          <p:nvPr>
            <p:ph idx="1"/>
          </p:nvPr>
        </p:nvSpPr>
        <p:spPr>
          <a:xfrm>
            <a:off x="936869" y="470066"/>
            <a:ext cx="3174192" cy="352660"/>
          </a:xfrm>
          <a:solidFill>
            <a:schemeClr val="bg1"/>
          </a:solidFill>
        </p:spPr>
        <p:txBody>
          <a:bodyPr anchor="b">
            <a:normAutofit lnSpcReduction="10000"/>
          </a:bodyPr>
          <a:lstStyle/>
          <a:p>
            <a:pPr algn="ctr"/>
            <a:r>
              <a:rPr lang="en-US" b="1" dirty="0">
                <a:latin typeface="Arial" panose="020B0604020202020204" pitchFamily="34" charset="0"/>
                <a:cs typeface="Arial" panose="020B0604020202020204" pitchFamily="34" charset="0"/>
              </a:rPr>
              <a:t>Trial 1</a:t>
            </a:r>
          </a:p>
        </p:txBody>
      </p:sp>
      <p:sp>
        <p:nvSpPr>
          <p:cNvPr id="20" name="Content Placeholder 2">
            <a:extLst>
              <a:ext uri="{FF2B5EF4-FFF2-40B4-BE49-F238E27FC236}">
                <a16:creationId xmlns:a16="http://schemas.microsoft.com/office/drawing/2014/main" id="{9468C601-01FC-4F15-A530-E791EE98EB63}"/>
              </a:ext>
            </a:extLst>
          </p:cNvPr>
          <p:cNvSpPr txBox="1">
            <a:spLocks/>
          </p:cNvSpPr>
          <p:nvPr/>
        </p:nvSpPr>
        <p:spPr>
          <a:xfrm>
            <a:off x="4263660" y="470066"/>
            <a:ext cx="3174192" cy="352660"/>
          </a:xfrm>
          <a:prstGeom prst="rect">
            <a:avLst/>
          </a:prstGeom>
          <a:solidFill>
            <a:schemeClr val="bg1"/>
          </a:solidFill>
        </p:spPr>
        <p:txBody>
          <a:bodyPr vert="horz" lIns="0" tIns="45720" rIns="0" bIns="45720" rtlCol="0" anchor="b">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Trial 2</a:t>
            </a:r>
          </a:p>
        </p:txBody>
      </p:sp>
      <p:sp>
        <p:nvSpPr>
          <p:cNvPr id="21" name="Content Placeholder 2">
            <a:extLst>
              <a:ext uri="{FF2B5EF4-FFF2-40B4-BE49-F238E27FC236}">
                <a16:creationId xmlns:a16="http://schemas.microsoft.com/office/drawing/2014/main" id="{A297FBC0-3E00-470A-B6FB-4D1B23995715}"/>
              </a:ext>
            </a:extLst>
          </p:cNvPr>
          <p:cNvSpPr txBox="1">
            <a:spLocks/>
          </p:cNvSpPr>
          <p:nvPr/>
        </p:nvSpPr>
        <p:spPr>
          <a:xfrm>
            <a:off x="7496328" y="470066"/>
            <a:ext cx="3174192" cy="352660"/>
          </a:xfrm>
          <a:prstGeom prst="rect">
            <a:avLst/>
          </a:prstGeom>
          <a:solidFill>
            <a:schemeClr val="bg1"/>
          </a:solidFill>
        </p:spPr>
        <p:txBody>
          <a:bodyPr vert="horz" lIns="0" tIns="45720" rIns="0" bIns="45720" rtlCol="0" anchor="b">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Trial 3</a:t>
            </a:r>
          </a:p>
        </p:txBody>
      </p:sp>
      <p:sp>
        <p:nvSpPr>
          <p:cNvPr id="22" name="Content Placeholder 2">
            <a:extLst>
              <a:ext uri="{FF2B5EF4-FFF2-40B4-BE49-F238E27FC236}">
                <a16:creationId xmlns:a16="http://schemas.microsoft.com/office/drawing/2014/main" id="{87AD629C-2A97-42AD-AF10-E919DAAEB961}"/>
              </a:ext>
            </a:extLst>
          </p:cNvPr>
          <p:cNvSpPr txBox="1">
            <a:spLocks/>
          </p:cNvSpPr>
          <p:nvPr/>
        </p:nvSpPr>
        <p:spPr>
          <a:xfrm rot="16200000">
            <a:off x="-1612147" y="3101034"/>
            <a:ext cx="4435365"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Number of </a:t>
            </a:r>
            <a:r>
              <a:rPr lang="en-US" b="1" i="1" dirty="0" err="1">
                <a:latin typeface="Arial" panose="020B0604020202020204" pitchFamily="34" charset="0"/>
                <a:cs typeface="Arial" panose="020B0604020202020204" pitchFamily="34" charset="0"/>
              </a:rPr>
              <a:t>Oceanospirillales</a:t>
            </a:r>
            <a:r>
              <a:rPr lang="en-US" b="1" dirty="0">
                <a:latin typeface="Arial" panose="020B0604020202020204" pitchFamily="34" charset="0"/>
                <a:cs typeface="Arial" panose="020B0604020202020204" pitchFamily="34" charset="0"/>
              </a:rPr>
              <a:t> Reads</a:t>
            </a:r>
          </a:p>
        </p:txBody>
      </p:sp>
      <p:sp>
        <p:nvSpPr>
          <p:cNvPr id="23" name="Rectangle 22">
            <a:extLst>
              <a:ext uri="{FF2B5EF4-FFF2-40B4-BE49-F238E27FC236}">
                <a16:creationId xmlns:a16="http://schemas.microsoft.com/office/drawing/2014/main" id="{51C31F45-6DC2-4875-9F7C-0016BF505C70}"/>
              </a:ext>
            </a:extLst>
          </p:cNvPr>
          <p:cNvSpPr/>
          <p:nvPr/>
        </p:nvSpPr>
        <p:spPr>
          <a:xfrm>
            <a:off x="3773495" y="2193021"/>
            <a:ext cx="316553" cy="21363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37E77833-579C-4250-8DAE-61B1CBC24D9F}"/>
              </a:ext>
            </a:extLst>
          </p:cNvPr>
          <p:cNvSpPr/>
          <p:nvPr/>
        </p:nvSpPr>
        <p:spPr>
          <a:xfrm>
            <a:off x="7020374" y="2231105"/>
            <a:ext cx="390221" cy="2606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Content Placeholder 2">
            <a:extLst>
              <a:ext uri="{FF2B5EF4-FFF2-40B4-BE49-F238E27FC236}">
                <a16:creationId xmlns:a16="http://schemas.microsoft.com/office/drawing/2014/main" id="{F8DFAF35-FB02-4AEE-86CB-A695DAEC2620}"/>
              </a:ext>
            </a:extLst>
          </p:cNvPr>
          <p:cNvSpPr txBox="1">
            <a:spLocks/>
          </p:cNvSpPr>
          <p:nvPr/>
        </p:nvSpPr>
        <p:spPr>
          <a:xfrm>
            <a:off x="784270" y="5699698"/>
            <a:ext cx="3559391"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12</a:t>
            </a:r>
          </a:p>
        </p:txBody>
      </p:sp>
      <p:sp>
        <p:nvSpPr>
          <p:cNvPr id="29" name="Content Placeholder 2">
            <a:extLst>
              <a:ext uri="{FF2B5EF4-FFF2-40B4-BE49-F238E27FC236}">
                <a16:creationId xmlns:a16="http://schemas.microsoft.com/office/drawing/2014/main" id="{0045C292-05BE-4A2B-B6EB-E777674F693B}"/>
              </a:ext>
            </a:extLst>
          </p:cNvPr>
          <p:cNvSpPr txBox="1">
            <a:spLocks/>
          </p:cNvSpPr>
          <p:nvPr/>
        </p:nvSpPr>
        <p:spPr>
          <a:xfrm>
            <a:off x="4337138" y="5749517"/>
            <a:ext cx="3159190"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1	    Day 9</a:t>
            </a:r>
          </a:p>
        </p:txBody>
      </p:sp>
      <p:sp>
        <p:nvSpPr>
          <p:cNvPr id="30" name="Content Placeholder 2">
            <a:extLst>
              <a:ext uri="{FF2B5EF4-FFF2-40B4-BE49-F238E27FC236}">
                <a16:creationId xmlns:a16="http://schemas.microsoft.com/office/drawing/2014/main" id="{F64DAC2D-6744-43AF-A385-F23354E8AFE8}"/>
              </a:ext>
            </a:extLst>
          </p:cNvPr>
          <p:cNvSpPr txBox="1">
            <a:spLocks/>
          </p:cNvSpPr>
          <p:nvPr/>
        </p:nvSpPr>
        <p:spPr>
          <a:xfrm>
            <a:off x="7848341" y="5749517"/>
            <a:ext cx="3015796" cy="475266"/>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b="1" dirty="0">
                <a:latin typeface="Arial" panose="020B0604020202020204" pitchFamily="34" charset="0"/>
                <a:cs typeface="Arial" panose="020B0604020202020204" pitchFamily="34" charset="0"/>
              </a:rPr>
              <a:t>Day 5	 Day 8    Day 12</a:t>
            </a:r>
          </a:p>
        </p:txBody>
      </p:sp>
      <p:grpSp>
        <p:nvGrpSpPr>
          <p:cNvPr id="17" name="Group 16">
            <a:extLst>
              <a:ext uri="{FF2B5EF4-FFF2-40B4-BE49-F238E27FC236}">
                <a16:creationId xmlns:a16="http://schemas.microsoft.com/office/drawing/2014/main" id="{E7F19848-E7A8-4696-9560-B8F67449677F}"/>
              </a:ext>
            </a:extLst>
          </p:cNvPr>
          <p:cNvGrpSpPr/>
          <p:nvPr/>
        </p:nvGrpSpPr>
        <p:grpSpPr>
          <a:xfrm>
            <a:off x="10340921" y="2037095"/>
            <a:ext cx="1897721" cy="1153137"/>
            <a:chOff x="9516223" y="3958147"/>
            <a:chExt cx="1897721" cy="1153137"/>
          </a:xfrm>
        </p:grpSpPr>
        <p:sp>
          <p:nvSpPr>
            <p:cNvPr id="18" name="Rectangle 17">
              <a:extLst>
                <a:ext uri="{FF2B5EF4-FFF2-40B4-BE49-F238E27FC236}">
                  <a16:creationId xmlns:a16="http://schemas.microsoft.com/office/drawing/2014/main" id="{E68282A4-7F03-4B0F-AC83-209A0209E994}"/>
                </a:ext>
              </a:extLst>
            </p:cNvPr>
            <p:cNvSpPr/>
            <p:nvPr/>
          </p:nvSpPr>
          <p:spPr>
            <a:xfrm>
              <a:off x="9619388" y="3958147"/>
              <a:ext cx="1624174" cy="1153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5" name="Content Placeholder 2">
              <a:extLst>
                <a:ext uri="{FF2B5EF4-FFF2-40B4-BE49-F238E27FC236}">
                  <a16:creationId xmlns:a16="http://schemas.microsoft.com/office/drawing/2014/main" id="{866757BE-0370-469F-8232-B7BD1F452D28}"/>
                </a:ext>
              </a:extLst>
            </p:cNvPr>
            <p:cNvSpPr txBox="1">
              <a:spLocks/>
            </p:cNvSpPr>
            <p:nvPr/>
          </p:nvSpPr>
          <p:spPr>
            <a:xfrm>
              <a:off x="9516223" y="3958147"/>
              <a:ext cx="1897721" cy="4752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b="1" dirty="0">
                  <a:latin typeface="Arial" panose="020B0604020202020204" pitchFamily="34" charset="0"/>
                  <a:cs typeface="Arial" panose="020B0604020202020204" pitchFamily="34" charset="0"/>
                </a:rPr>
                <a:t>Group</a:t>
              </a:r>
            </a:p>
          </p:txBody>
        </p:sp>
        <p:pic>
          <p:nvPicPr>
            <p:cNvPr id="26" name="Picture 25">
              <a:extLst>
                <a:ext uri="{FF2B5EF4-FFF2-40B4-BE49-F238E27FC236}">
                  <a16:creationId xmlns:a16="http://schemas.microsoft.com/office/drawing/2014/main" id="{16F472E4-8C2D-4121-B1D3-18F8A137EC12}"/>
                </a:ext>
              </a:extLst>
            </p:cNvPr>
            <p:cNvPicPr>
              <a:picLocks noChangeAspect="1"/>
            </p:cNvPicPr>
            <p:nvPr/>
          </p:nvPicPr>
          <p:blipFill rotWithShape="1">
            <a:blip r:embed="rId4"/>
            <a:srcRect l="90744" t="46946" r="6669" b="43762"/>
            <a:stretch/>
          </p:blipFill>
          <p:spPr>
            <a:xfrm>
              <a:off x="9676983" y="4376744"/>
              <a:ext cx="447869" cy="675783"/>
            </a:xfrm>
            <a:prstGeom prst="rect">
              <a:avLst/>
            </a:prstGeom>
          </p:spPr>
        </p:pic>
        <p:sp>
          <p:nvSpPr>
            <p:cNvPr id="27" name="Content Placeholder 2">
              <a:extLst>
                <a:ext uri="{FF2B5EF4-FFF2-40B4-BE49-F238E27FC236}">
                  <a16:creationId xmlns:a16="http://schemas.microsoft.com/office/drawing/2014/main" id="{2358D0BC-7D9E-49CD-9261-62B8500E6578}"/>
                </a:ext>
              </a:extLst>
            </p:cNvPr>
            <p:cNvSpPr txBox="1">
              <a:spLocks/>
            </p:cNvSpPr>
            <p:nvPr/>
          </p:nvSpPr>
          <p:spPr>
            <a:xfrm>
              <a:off x="10062018" y="4357694"/>
              <a:ext cx="1181544" cy="67150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600"/>
                </a:spcAft>
              </a:pPr>
              <a:r>
                <a:rPr lang="en-US" sz="1800" dirty="0">
                  <a:latin typeface="Arial" panose="020B0604020202020204" pitchFamily="34" charset="0"/>
                  <a:cs typeface="Arial" panose="020B0604020202020204" pitchFamily="34" charset="0"/>
                </a:rPr>
                <a:t>Control</a:t>
              </a:r>
            </a:p>
            <a:p>
              <a:pPr>
                <a:spcBef>
                  <a:spcPts val="0"/>
                </a:spcBef>
              </a:pPr>
              <a:r>
                <a:rPr lang="en-US" sz="1800" dirty="0">
                  <a:latin typeface="Arial" panose="020B0604020202020204" pitchFamily="34" charset="0"/>
                  <a:cs typeface="Arial" panose="020B0604020202020204" pitchFamily="34" charset="0"/>
                </a:rPr>
                <a:t>Treatment</a:t>
              </a:r>
            </a:p>
          </p:txBody>
        </p:sp>
      </p:grpSp>
    </p:spTree>
    <p:extLst>
      <p:ext uri="{BB962C8B-B14F-4D97-AF65-F5344CB8AC3E}">
        <p14:creationId xmlns:p14="http://schemas.microsoft.com/office/powerpoint/2010/main" val="585440741"/>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0D78C9"/>
      </a:accent5>
      <a:accent6>
        <a:srgbClr val="F14124"/>
      </a:accent6>
      <a:hlink>
        <a:srgbClr val="56C7AA"/>
      </a:hlink>
      <a:folHlink>
        <a:srgbClr val="FFE5D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22966</TotalTime>
  <Words>1940</Words>
  <Application>Microsoft Office PowerPoint</Application>
  <PresentationFormat>Widescreen</PresentationFormat>
  <Paragraphs>481</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Times New Roman</vt:lpstr>
      <vt:lpstr>Retrospect</vt:lpstr>
      <vt:lpstr>PowerPoint Presentation</vt:lpstr>
      <vt:lpstr>PowerPoint Presentation</vt:lpstr>
      <vt:lpstr>PowerPoint Presentation</vt:lpstr>
      <vt:lpstr>PowerPoint Presentation</vt:lpstr>
      <vt:lpstr>Trial 1</vt:lpstr>
      <vt:lpstr>a) Trial 1</vt:lpstr>
      <vt:lpstr>a) Trial 1</vt:lpstr>
      <vt:lpstr>PowerPoint Presentation</vt:lpstr>
      <vt:lpstr>PowerPoint Presentation</vt:lpstr>
      <vt:lpstr>PowerPoint Presentation</vt:lpstr>
      <vt:lpstr>PowerPoint Presentation</vt:lpstr>
      <vt:lpstr>PowerPoint Presentation</vt:lpstr>
      <vt:lpstr>PowerPoint Presentation</vt:lpstr>
      <vt:lpstr>Supplementary Figures</vt:lpstr>
      <vt:lpstr>Percent survival figure adapted from Modak et al., in prep</vt:lpstr>
      <vt:lpstr>PowerPoint Presentation</vt:lpstr>
      <vt:lpstr>PowerPoint Presentation</vt:lpstr>
      <vt:lpstr>PowerPoint Presentation</vt:lpstr>
      <vt:lpstr>a) Trial 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Stevick</dc:creator>
  <cp:lastModifiedBy>Rebecca Stevick</cp:lastModifiedBy>
  <cp:revision>995</cp:revision>
  <cp:lastPrinted>2017-12-08T16:08:56Z</cp:lastPrinted>
  <dcterms:created xsi:type="dcterms:W3CDTF">2017-09-02T01:53:31Z</dcterms:created>
  <dcterms:modified xsi:type="dcterms:W3CDTF">2017-12-16T18:11:02Z</dcterms:modified>
</cp:coreProperties>
</file>